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081" r:id="rId5"/>
    <p:sldId id="263" r:id="rId6"/>
    <p:sldId id="261" r:id="rId7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02"/>
    <a:srgbClr val="FF5454"/>
    <a:srgbClr val="AF6470"/>
    <a:srgbClr val="7CCBBF"/>
    <a:srgbClr val="515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0F2819-78E2-46BB-BE53-B78FE4C9FDE7}" v="29" dt="2022-09-12T07:07:43.74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120" d="100"/>
          <a:sy n="120" d="100"/>
        </p:scale>
        <p:origin x="0" y="-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900">
        <a:latin typeface="+mj-lt"/>
        <a:ea typeface="+mj-ea"/>
        <a:cs typeface="+mj-cs"/>
        <a:sym typeface="Calibri"/>
      </a:defRPr>
    </a:lvl1pPr>
    <a:lvl2pPr indent="228600" defTabSz="685800" latinLnBrk="0">
      <a:defRPr sz="900">
        <a:latin typeface="+mj-lt"/>
        <a:ea typeface="+mj-ea"/>
        <a:cs typeface="+mj-cs"/>
        <a:sym typeface="Calibri"/>
      </a:defRPr>
    </a:lvl2pPr>
    <a:lvl3pPr indent="457200" defTabSz="685800" latinLnBrk="0">
      <a:defRPr sz="900">
        <a:latin typeface="+mj-lt"/>
        <a:ea typeface="+mj-ea"/>
        <a:cs typeface="+mj-cs"/>
        <a:sym typeface="Calibri"/>
      </a:defRPr>
    </a:lvl3pPr>
    <a:lvl4pPr indent="685800" defTabSz="685800" latinLnBrk="0">
      <a:defRPr sz="900">
        <a:latin typeface="+mj-lt"/>
        <a:ea typeface="+mj-ea"/>
        <a:cs typeface="+mj-cs"/>
        <a:sym typeface="Calibri"/>
      </a:defRPr>
    </a:lvl4pPr>
    <a:lvl5pPr indent="914400" defTabSz="685800" latinLnBrk="0">
      <a:defRPr sz="900">
        <a:latin typeface="+mj-lt"/>
        <a:ea typeface="+mj-ea"/>
        <a:cs typeface="+mj-cs"/>
        <a:sym typeface="Calibri"/>
      </a:defRPr>
    </a:lvl5pPr>
    <a:lvl6pPr indent="1143000" defTabSz="685800" latinLnBrk="0">
      <a:defRPr sz="900">
        <a:latin typeface="+mj-lt"/>
        <a:ea typeface="+mj-ea"/>
        <a:cs typeface="+mj-cs"/>
        <a:sym typeface="Calibri"/>
      </a:defRPr>
    </a:lvl6pPr>
    <a:lvl7pPr indent="1371600" defTabSz="685800" latinLnBrk="0">
      <a:defRPr sz="900">
        <a:latin typeface="+mj-lt"/>
        <a:ea typeface="+mj-ea"/>
        <a:cs typeface="+mj-cs"/>
        <a:sym typeface="Calibri"/>
      </a:defRPr>
    </a:lvl7pPr>
    <a:lvl8pPr indent="1600200" defTabSz="685800" latinLnBrk="0">
      <a:defRPr sz="900">
        <a:latin typeface="+mj-lt"/>
        <a:ea typeface="+mj-ea"/>
        <a:cs typeface="+mj-cs"/>
        <a:sym typeface="Calibri"/>
      </a:defRPr>
    </a:lvl8pPr>
    <a:lvl9pPr indent="1828800" defTabSz="685800" latinLnBrk="0">
      <a:defRPr sz="9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43000" y="841771"/>
            <a:ext cx="6858000" cy="17907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2701527"/>
            <a:ext cx="6858000" cy="124182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0055" y="102392"/>
            <a:ext cx="1090590" cy="274322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623887" y="1282303"/>
            <a:ext cx="7886701" cy="213955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629841" y="273843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260871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49" y="1260871"/>
            <a:ext cx="3887393" cy="6179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1543049"/>
            <a:ext cx="2949180" cy="285869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740568"/>
            <a:ext cx="4629151" cy="36552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1328" y="4794964"/>
            <a:ext cx="224023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"/>
          <p:cNvSpPr txBox="1"/>
          <p:nvPr/>
        </p:nvSpPr>
        <p:spPr>
          <a:xfrm>
            <a:off x="-173530" y="-190016"/>
            <a:ext cx="6647596" cy="182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normAutofit/>
          </a:bodyPr>
          <a:lstStyle/>
          <a:p>
            <a:pPr lvl="1">
              <a:defRPr sz="3200">
                <a:solidFill>
                  <a:srgbClr val="3B3838"/>
                </a:solidFill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3200" dirty="0">
                <a:solidFill>
                  <a:srgbClr val="515963"/>
                </a:solidFill>
              </a:rPr>
              <a:t>WELCOME LETTER - PURPOSE</a:t>
            </a:r>
          </a:p>
        </p:txBody>
      </p:sp>
      <p:sp>
        <p:nvSpPr>
          <p:cNvPr id="102" name="TextBox 17"/>
          <p:cNvSpPr txBox="1"/>
          <p:nvPr/>
        </p:nvSpPr>
        <p:spPr>
          <a:xfrm>
            <a:off x="315299" y="1584305"/>
            <a:ext cx="8513401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buSzPct val="100000"/>
              <a:defRPr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2400" dirty="0"/>
              <a:t>Issue Welcome Letter to SPs to enable them to </a:t>
            </a:r>
            <a:r>
              <a:rPr sz="2400" dirty="0">
                <a:solidFill>
                  <a:srgbClr val="FF5454"/>
                </a:solidFill>
              </a:rPr>
              <a:t>activate</a:t>
            </a:r>
            <a:r>
              <a:rPr sz="2400" dirty="0"/>
              <a:t> their Resident Mobile App</a:t>
            </a:r>
          </a:p>
          <a:p>
            <a:pPr>
              <a:buSzPct val="100000"/>
              <a:defRPr>
                <a:latin typeface="Rubik Bold"/>
                <a:ea typeface="Rubik Bold"/>
                <a:cs typeface="Rubik Bold"/>
                <a:sym typeface="Rubik Bold"/>
              </a:defRPr>
            </a:pPr>
            <a:endParaRPr lang="en-US" dirty="0"/>
          </a:p>
          <a:p>
            <a:pPr>
              <a:buSzPct val="100000"/>
              <a:defRPr>
                <a:latin typeface="Rubik Bold"/>
                <a:ea typeface="Rubik Bold"/>
                <a:cs typeface="Rubik Bold"/>
                <a:sym typeface="Rubik Bold"/>
              </a:defRPr>
            </a:pPr>
            <a:endParaRPr dirty="0"/>
          </a:p>
          <a:p>
            <a:pPr>
              <a:defRPr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>
                <a:solidFill>
                  <a:srgbClr val="FF5454"/>
                </a:solidFill>
              </a:rPr>
              <a:t>NOTE:</a:t>
            </a:r>
            <a:r>
              <a:rPr dirty="0"/>
              <a:t> SPs will have to download the Resident Mobile App, </a:t>
            </a:r>
            <a:r>
              <a:rPr lang="en-US" dirty="0"/>
              <a:t>u</a:t>
            </a:r>
            <a:r>
              <a:rPr dirty="0"/>
              <a:t>se the </a:t>
            </a:r>
            <a:r>
              <a:rPr lang="en-US" dirty="0">
                <a:solidFill>
                  <a:srgbClr val="FF5454"/>
                </a:solidFill>
              </a:rPr>
              <a:t>QR Code</a:t>
            </a:r>
            <a:r>
              <a:rPr dirty="0">
                <a:solidFill>
                  <a:srgbClr val="FF5454"/>
                </a:solidFill>
              </a:rPr>
              <a:t> Scanner</a:t>
            </a:r>
            <a:r>
              <a:rPr lang="en-US" dirty="0">
                <a:solidFill>
                  <a:srgbClr val="FF5454"/>
                </a:solidFill>
              </a:rPr>
              <a:t> in the </a:t>
            </a:r>
            <a:r>
              <a:rPr lang="en-US" dirty="0" err="1">
                <a:solidFill>
                  <a:srgbClr val="FF5454"/>
                </a:solidFill>
              </a:rPr>
              <a:t>Qommunity</a:t>
            </a:r>
            <a:r>
              <a:rPr lang="en-US" dirty="0">
                <a:solidFill>
                  <a:srgbClr val="FF5454"/>
                </a:solidFill>
              </a:rPr>
              <a:t> Resident App</a:t>
            </a:r>
            <a:r>
              <a:rPr dirty="0"/>
              <a:t> to </a:t>
            </a:r>
            <a:r>
              <a:rPr lang="en-US" dirty="0"/>
              <a:t>s</a:t>
            </a:r>
            <a:r>
              <a:rPr dirty="0"/>
              <a:t>can the QR </a:t>
            </a:r>
            <a:r>
              <a:rPr lang="en-US" dirty="0"/>
              <a:t>C</a:t>
            </a:r>
            <a:r>
              <a:rPr dirty="0"/>
              <a:t>ode on the Welcome Letter in order to activate their account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12" descr="Picture 12"/>
          <p:cNvPicPr>
            <a:picLocks noChangeAspect="1"/>
          </p:cNvPicPr>
          <p:nvPr/>
        </p:nvPicPr>
        <p:blipFill>
          <a:blip r:embed="rId2"/>
          <a:srcRect r="410"/>
          <a:stretch>
            <a:fillRect/>
          </a:stretch>
        </p:blipFill>
        <p:spPr>
          <a:xfrm>
            <a:off x="2727690" y="1101439"/>
            <a:ext cx="5935701" cy="3788969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</p:pic>
      <p:sp>
        <p:nvSpPr>
          <p:cNvPr id="107" name="TextBox 17"/>
          <p:cNvSpPr txBox="1"/>
          <p:nvPr/>
        </p:nvSpPr>
        <p:spPr>
          <a:xfrm>
            <a:off x="253752" y="1194338"/>
            <a:ext cx="2204797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Tenant Manager</a:t>
            </a:r>
          </a:p>
          <a:p>
            <a:pPr marL="457200" indent="-457200">
              <a:buSzPct val="100000"/>
              <a:buAutoNum type="arabicPeriod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Issue Tenant Letter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 marL="457200" indent="-457200">
              <a:buSzPct val="100000"/>
              <a:buAutoNum type="arabicPeriod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 marL="457200" indent="-457200">
              <a:buSzPct val="100000"/>
              <a:buFontTx/>
              <a:buAutoNum type="arabicPeriod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Select </a:t>
            </a:r>
            <a:r>
              <a:rPr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Qommunity</a:t>
            </a:r>
            <a:r>
              <a:rPr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 App Welcome Letter</a:t>
            </a:r>
          </a:p>
        </p:txBody>
      </p:sp>
      <p:sp>
        <p:nvSpPr>
          <p:cNvPr id="108" name="Rectangle: Rounded Corners 9"/>
          <p:cNvSpPr/>
          <p:nvPr/>
        </p:nvSpPr>
        <p:spPr>
          <a:xfrm>
            <a:off x="4726973" y="1648565"/>
            <a:ext cx="1822840" cy="236222"/>
          </a:xfrm>
          <a:prstGeom prst="roundRect">
            <a:avLst>
              <a:gd name="adj" fmla="val 29150"/>
            </a:avLst>
          </a:prstGeom>
          <a:ln w="38100">
            <a:solidFill>
              <a:srgbClr val="FFB202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B202"/>
              </a:solidFill>
            </a:endParaRPr>
          </a:p>
        </p:txBody>
      </p:sp>
      <p:sp>
        <p:nvSpPr>
          <p:cNvPr id="109" name="Rectangle: Rounded Corners 9"/>
          <p:cNvSpPr/>
          <p:nvPr/>
        </p:nvSpPr>
        <p:spPr>
          <a:xfrm>
            <a:off x="2717309" y="2261024"/>
            <a:ext cx="1421983" cy="229083"/>
          </a:xfrm>
          <a:prstGeom prst="roundRect">
            <a:avLst>
              <a:gd name="adj" fmla="val 40303"/>
            </a:avLst>
          </a:prstGeom>
          <a:ln w="38100">
            <a:solidFill>
              <a:srgbClr val="FF5454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5454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753305-F4F7-E84A-9F7F-63EEED7881CE}"/>
              </a:ext>
            </a:extLst>
          </p:cNvPr>
          <p:cNvSpPr txBox="1"/>
          <p:nvPr/>
        </p:nvSpPr>
        <p:spPr>
          <a:xfrm>
            <a:off x="-173530" y="-533248"/>
            <a:ext cx="7603030" cy="182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normAutofit/>
          </a:bodyPr>
          <a:lstStyle/>
          <a:p>
            <a:pPr lvl="1">
              <a:defRPr sz="3200">
                <a:solidFill>
                  <a:srgbClr val="3B3838"/>
                </a:solidFill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3200" dirty="0">
                <a:solidFill>
                  <a:srgbClr val="515963"/>
                </a:solidFill>
              </a:rPr>
              <a:t>WELCOME LETTER </a:t>
            </a:r>
            <a:r>
              <a:rPr lang="en-SG" sz="3200" dirty="0">
                <a:solidFill>
                  <a:srgbClr val="515963"/>
                </a:solidFill>
              </a:rPr>
              <a:t>–</a:t>
            </a:r>
            <a:r>
              <a:rPr sz="3200" dirty="0">
                <a:solidFill>
                  <a:srgbClr val="515963"/>
                </a:solidFill>
              </a:rPr>
              <a:t> </a:t>
            </a:r>
            <a:r>
              <a:rPr lang="en-US" sz="3200" dirty="0">
                <a:solidFill>
                  <a:srgbClr val="515963"/>
                </a:solidFill>
              </a:rPr>
              <a:t>STEP BY STEP</a:t>
            </a:r>
            <a:endParaRPr sz="3200" dirty="0">
              <a:solidFill>
                <a:srgbClr val="515963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C4B80F-8063-495C-B89C-7CD2AD8857DC}"/>
              </a:ext>
            </a:extLst>
          </p:cNvPr>
          <p:cNvSpPr/>
          <p:nvPr/>
        </p:nvSpPr>
        <p:spPr>
          <a:xfrm>
            <a:off x="5190499" y="755211"/>
            <a:ext cx="358087" cy="346228"/>
          </a:xfrm>
          <a:prstGeom prst="ellipse">
            <a:avLst/>
          </a:prstGeom>
          <a:solidFill>
            <a:srgbClr val="FF5454"/>
          </a:solidFill>
          <a:ln w="25400" cap="flat">
            <a:solidFill>
              <a:srgbClr val="FF5454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Rubik" panose="00000500000000000000" pitchFamily="2" charset="-79"/>
                <a:cs typeface="Rubik" panose="00000500000000000000" pitchFamily="2" charset="-79"/>
                <a:sym typeface="Helvetica"/>
              </a:rPr>
              <a:t>1</a:t>
            </a:r>
            <a:endParaRPr kumimoji="0" lang="en-GB" sz="1000" b="1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Helvetic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78870E-CBF1-453B-A814-95AF79304097}"/>
              </a:ext>
            </a:extLst>
          </p:cNvPr>
          <p:cNvSpPr/>
          <p:nvPr/>
        </p:nvSpPr>
        <p:spPr>
          <a:xfrm>
            <a:off x="3708824" y="1890515"/>
            <a:ext cx="358087" cy="346228"/>
          </a:xfrm>
          <a:prstGeom prst="ellipse">
            <a:avLst/>
          </a:prstGeom>
          <a:solidFill>
            <a:srgbClr val="FF5454"/>
          </a:solidFill>
          <a:ln w="25400" cap="flat">
            <a:solidFill>
              <a:srgbClr val="FF5454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Rubik" panose="00000500000000000000" pitchFamily="2" charset="-79"/>
                <a:cs typeface="Rubik" panose="00000500000000000000" pitchFamily="2" charset="-79"/>
                <a:sym typeface="Helvetica"/>
              </a:rPr>
              <a:t>2</a:t>
            </a:r>
            <a:endParaRPr kumimoji="0" lang="en-GB" sz="1000" b="1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Helvetic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1B8726-258B-484C-ACDA-2CED2760D8FB}"/>
              </a:ext>
            </a:extLst>
          </p:cNvPr>
          <p:cNvSpPr/>
          <p:nvPr/>
        </p:nvSpPr>
        <p:spPr>
          <a:xfrm>
            <a:off x="6549813" y="1648565"/>
            <a:ext cx="358087" cy="346228"/>
          </a:xfrm>
          <a:prstGeom prst="ellipse">
            <a:avLst/>
          </a:prstGeom>
          <a:solidFill>
            <a:srgbClr val="FF5454"/>
          </a:solidFill>
          <a:ln w="25400" cap="flat">
            <a:solidFill>
              <a:srgbClr val="FF5454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3</a:t>
            </a:r>
            <a:endParaRPr kumimoji="0" lang="en-GB" sz="1000" b="1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 advAuto="0"/>
      <p:bldP spid="109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icture 2">
            <a:extLst>
              <a:ext uri="{FF2B5EF4-FFF2-40B4-BE49-F238E27FC236}">
                <a16:creationId xmlns:a16="http://schemas.microsoft.com/office/drawing/2014/main" id="{1CF9512A-8062-3B4D-9322-C0B474166F4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35854" y="1101439"/>
            <a:ext cx="5927537" cy="3788969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</p:pic>
      <p:sp>
        <p:nvSpPr>
          <p:cNvPr id="107" name="TextBox 17"/>
          <p:cNvSpPr txBox="1"/>
          <p:nvPr/>
        </p:nvSpPr>
        <p:spPr>
          <a:xfrm>
            <a:off x="376697" y="1101439"/>
            <a:ext cx="2204797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3. Letter Receipts Tab</a:t>
            </a:r>
          </a:p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4. Select ‘All Active Tenants’ (SPs)</a:t>
            </a:r>
            <a:endParaRPr sz="1400" dirty="0">
              <a:solidFill>
                <a:schemeClr val="tx1">
                  <a:lumMod val="85000"/>
                  <a:lumOff val="15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sp>
        <p:nvSpPr>
          <p:cNvPr id="108" name="Rectangle: Rounded Corners 9"/>
          <p:cNvSpPr/>
          <p:nvPr/>
        </p:nvSpPr>
        <p:spPr>
          <a:xfrm>
            <a:off x="5943453" y="1445079"/>
            <a:ext cx="751262" cy="244928"/>
          </a:xfrm>
          <a:prstGeom prst="roundRect">
            <a:avLst>
              <a:gd name="adj" fmla="val 29150"/>
            </a:avLst>
          </a:prstGeom>
          <a:ln w="28575">
            <a:solidFill>
              <a:srgbClr val="7CCBBF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7CCBBF"/>
              </a:solidFill>
            </a:endParaRPr>
          </a:p>
        </p:txBody>
      </p:sp>
      <p:sp>
        <p:nvSpPr>
          <p:cNvPr id="109" name="Rectangle: Rounded Corners 9"/>
          <p:cNvSpPr/>
          <p:nvPr/>
        </p:nvSpPr>
        <p:spPr>
          <a:xfrm>
            <a:off x="4162388" y="1820152"/>
            <a:ext cx="1421983" cy="229083"/>
          </a:xfrm>
          <a:prstGeom prst="roundRect">
            <a:avLst>
              <a:gd name="adj" fmla="val 40303"/>
            </a:avLst>
          </a:prstGeom>
          <a:ln w="38100">
            <a:solidFill>
              <a:srgbClr val="AF647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5454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753305-F4F7-E84A-9F7F-63EEED7881CE}"/>
              </a:ext>
            </a:extLst>
          </p:cNvPr>
          <p:cNvSpPr txBox="1"/>
          <p:nvPr/>
        </p:nvSpPr>
        <p:spPr>
          <a:xfrm>
            <a:off x="-173530" y="-190016"/>
            <a:ext cx="7603030" cy="182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normAutofit/>
          </a:bodyPr>
          <a:lstStyle/>
          <a:p>
            <a:pPr lvl="1">
              <a:defRPr sz="3200">
                <a:solidFill>
                  <a:srgbClr val="3B3838"/>
                </a:solidFill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3200" dirty="0">
                <a:solidFill>
                  <a:srgbClr val="515963"/>
                </a:solidFill>
              </a:rPr>
              <a:t>WELCOME LETTER </a:t>
            </a:r>
            <a:r>
              <a:rPr lang="en-SG" sz="3200" dirty="0">
                <a:solidFill>
                  <a:srgbClr val="515963"/>
                </a:solidFill>
              </a:rPr>
              <a:t>–</a:t>
            </a:r>
            <a:r>
              <a:rPr sz="3200" dirty="0">
                <a:solidFill>
                  <a:srgbClr val="515963"/>
                </a:solidFill>
              </a:rPr>
              <a:t> </a:t>
            </a:r>
            <a:r>
              <a:rPr lang="en-US" sz="3200" dirty="0">
                <a:solidFill>
                  <a:srgbClr val="515963"/>
                </a:solidFill>
              </a:rPr>
              <a:t>STEP BY STEP</a:t>
            </a:r>
            <a:endParaRPr sz="3200" dirty="0">
              <a:solidFill>
                <a:srgbClr val="515963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561BF5-FED8-4B3C-A1A2-6FF1B1E930BA}"/>
              </a:ext>
            </a:extLst>
          </p:cNvPr>
          <p:cNvSpPr/>
          <p:nvPr/>
        </p:nvSpPr>
        <p:spPr>
          <a:xfrm>
            <a:off x="6383464" y="1082284"/>
            <a:ext cx="358087" cy="346228"/>
          </a:xfrm>
          <a:prstGeom prst="ellipse">
            <a:avLst/>
          </a:prstGeom>
          <a:solidFill>
            <a:srgbClr val="FF5454"/>
          </a:solidFill>
          <a:ln w="25400" cap="flat">
            <a:solidFill>
              <a:srgbClr val="FF5454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Rubik" panose="00000500000000000000" pitchFamily="2" charset="-79"/>
                <a:cs typeface="Rubik" panose="00000500000000000000" pitchFamily="2" charset="-79"/>
                <a:sym typeface="Helvetica"/>
              </a:rPr>
              <a:t>4</a:t>
            </a:r>
            <a:endParaRPr kumimoji="0" lang="en-GB" sz="1000" b="1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Helvetic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4304B8-E4C3-41E8-A2AF-134CB97BEAC8}"/>
              </a:ext>
            </a:extLst>
          </p:cNvPr>
          <p:cNvSpPr/>
          <p:nvPr/>
        </p:nvSpPr>
        <p:spPr>
          <a:xfrm>
            <a:off x="5047776" y="1761579"/>
            <a:ext cx="358087" cy="346228"/>
          </a:xfrm>
          <a:prstGeom prst="ellipse">
            <a:avLst/>
          </a:prstGeom>
          <a:solidFill>
            <a:srgbClr val="FF5454"/>
          </a:solidFill>
          <a:ln w="25400" cap="flat">
            <a:solidFill>
              <a:srgbClr val="FF5454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0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Rubik" panose="00000500000000000000" pitchFamily="2" charset="-79"/>
                <a:cs typeface="Rubik" panose="00000500000000000000" pitchFamily="2" charset="-79"/>
                <a:sym typeface="Helvetica"/>
              </a:rPr>
              <a:t>5</a:t>
            </a:r>
            <a:endParaRPr kumimoji="0" lang="en-GB" sz="1000" b="1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Helvetic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1F08D-5943-D193-6933-6928D5DF1DD7}"/>
              </a:ext>
            </a:extLst>
          </p:cNvPr>
          <p:cNvSpPr txBox="1"/>
          <p:nvPr/>
        </p:nvSpPr>
        <p:spPr>
          <a:xfrm>
            <a:off x="5685986" y="1772152"/>
            <a:ext cx="2865999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ubik" panose="00000500000000000000" pitchFamily="2" charset="-79"/>
                <a:cs typeface="Rubik" panose="00000500000000000000" pitchFamily="2" charset="-79"/>
                <a:sym typeface="Calibri"/>
              </a:rPr>
              <a:t>You can use “All active Tenants” for everyone you want to send to.</a:t>
            </a:r>
            <a:endParaRPr kumimoji="0" lang="en-GB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08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 advAuto="0"/>
      <p:bldP spid="109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B2E5D7-1728-4B7E-BC26-FEAD05053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57" y="1298310"/>
            <a:ext cx="7932658" cy="3108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" name="TextBox 4"/>
          <p:cNvSpPr txBox="1"/>
          <p:nvPr/>
        </p:nvSpPr>
        <p:spPr>
          <a:xfrm>
            <a:off x="311646" y="898205"/>
            <a:ext cx="8551000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1600"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pPr algn="ctr"/>
            <a:r>
              <a:rPr lang="en-US" sz="2000" dirty="0">
                <a:solidFill>
                  <a:srgbClr val="C00000"/>
                </a:solidFill>
                <a:latin typeface="Rubik" pitchFamily="2" charset="-79"/>
                <a:cs typeface="Rubik" pitchFamily="2" charset="-79"/>
              </a:rPr>
              <a:t>Select by Tenant</a:t>
            </a:r>
          </a:p>
        </p:txBody>
      </p:sp>
      <p:sp>
        <p:nvSpPr>
          <p:cNvPr id="12" name="Rectangle: Rounded Corners 15">
            <a:extLst>
              <a:ext uri="{FF2B5EF4-FFF2-40B4-BE49-F238E27FC236}">
                <a16:creationId xmlns:a16="http://schemas.microsoft.com/office/drawing/2014/main" id="{4A865524-B492-44C9-A776-9F1E1EEA4BCA}"/>
              </a:ext>
            </a:extLst>
          </p:cNvPr>
          <p:cNvSpPr/>
          <p:nvPr/>
        </p:nvSpPr>
        <p:spPr>
          <a:xfrm>
            <a:off x="3325092" y="2879622"/>
            <a:ext cx="1202147" cy="209473"/>
          </a:xfrm>
          <a:prstGeom prst="roundRect">
            <a:avLst>
              <a:gd name="adj" fmla="val 21759"/>
            </a:avLst>
          </a:prstGeom>
          <a:ln w="38100">
            <a:solidFill>
              <a:srgbClr val="FF5454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en-US">
              <a:solidFill>
                <a:srgbClr val="FF5454"/>
              </a:solidFill>
            </a:endParaRPr>
          </a:p>
        </p:txBody>
      </p:sp>
      <p:sp>
        <p:nvSpPr>
          <p:cNvPr id="13" name="Rectangle: Rounded Corners 15">
            <a:extLst>
              <a:ext uri="{FF2B5EF4-FFF2-40B4-BE49-F238E27FC236}">
                <a16:creationId xmlns:a16="http://schemas.microsoft.com/office/drawing/2014/main" id="{ABEB00DD-5828-45AD-8269-BC59DE55D9E8}"/>
              </a:ext>
            </a:extLst>
          </p:cNvPr>
          <p:cNvSpPr/>
          <p:nvPr/>
        </p:nvSpPr>
        <p:spPr>
          <a:xfrm>
            <a:off x="486607" y="3089095"/>
            <a:ext cx="1419557" cy="254113"/>
          </a:xfrm>
          <a:prstGeom prst="roundRect">
            <a:avLst>
              <a:gd name="adj" fmla="val 21759"/>
            </a:avLst>
          </a:prstGeom>
          <a:ln w="38100">
            <a:solidFill>
              <a:srgbClr val="FF5454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en-US">
              <a:solidFill>
                <a:srgbClr val="FF5454"/>
              </a:solidFill>
            </a:endParaRPr>
          </a:p>
        </p:txBody>
      </p:sp>
      <p:sp>
        <p:nvSpPr>
          <p:cNvPr id="14" name="Rectangle: Rounded Corners 15">
            <a:extLst>
              <a:ext uri="{FF2B5EF4-FFF2-40B4-BE49-F238E27FC236}">
                <a16:creationId xmlns:a16="http://schemas.microsoft.com/office/drawing/2014/main" id="{0F49CAB8-E77F-4FCB-AE52-C7E7110DD025}"/>
              </a:ext>
            </a:extLst>
          </p:cNvPr>
          <p:cNvSpPr/>
          <p:nvPr/>
        </p:nvSpPr>
        <p:spPr>
          <a:xfrm>
            <a:off x="3253688" y="3461969"/>
            <a:ext cx="2840181" cy="278982"/>
          </a:xfrm>
          <a:prstGeom prst="roundRect">
            <a:avLst>
              <a:gd name="adj" fmla="val 21759"/>
            </a:avLst>
          </a:prstGeom>
          <a:ln w="38100">
            <a:solidFill>
              <a:srgbClr val="FF5454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en-US">
              <a:solidFill>
                <a:srgbClr val="FF5454"/>
              </a:solidFill>
            </a:endParaRPr>
          </a:p>
        </p:txBody>
      </p:sp>
      <p:sp>
        <p:nvSpPr>
          <p:cNvPr id="11" name="Rectangle: Rounded Corners 15">
            <a:extLst>
              <a:ext uri="{FF2B5EF4-FFF2-40B4-BE49-F238E27FC236}">
                <a16:creationId xmlns:a16="http://schemas.microsoft.com/office/drawing/2014/main" id="{01A025F4-36D5-44A8-A82D-BF05B8FABCB8}"/>
              </a:ext>
            </a:extLst>
          </p:cNvPr>
          <p:cNvSpPr/>
          <p:nvPr/>
        </p:nvSpPr>
        <p:spPr>
          <a:xfrm>
            <a:off x="2738867" y="1769488"/>
            <a:ext cx="1202147" cy="209473"/>
          </a:xfrm>
          <a:prstGeom prst="roundRect">
            <a:avLst>
              <a:gd name="adj" fmla="val 21759"/>
            </a:avLst>
          </a:prstGeom>
          <a:ln w="38100">
            <a:solidFill>
              <a:srgbClr val="FF5454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en-US">
              <a:solidFill>
                <a:srgbClr val="FF5454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79D572-717B-4B50-90A8-D8DB95F9917D}"/>
              </a:ext>
            </a:extLst>
          </p:cNvPr>
          <p:cNvSpPr txBox="1"/>
          <p:nvPr/>
        </p:nvSpPr>
        <p:spPr>
          <a:xfrm>
            <a:off x="-173530" y="-190016"/>
            <a:ext cx="7603030" cy="182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normAutofit/>
          </a:bodyPr>
          <a:lstStyle/>
          <a:p>
            <a:pPr lvl="1">
              <a:defRPr sz="3200">
                <a:solidFill>
                  <a:srgbClr val="3B3838"/>
                </a:solidFill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3200" dirty="0">
                <a:solidFill>
                  <a:srgbClr val="515963"/>
                </a:solidFill>
              </a:rPr>
              <a:t>WELCOME LETTER </a:t>
            </a:r>
            <a:r>
              <a:rPr lang="en-SG" sz="3200" dirty="0">
                <a:solidFill>
                  <a:srgbClr val="515963"/>
                </a:solidFill>
              </a:rPr>
              <a:t>–</a:t>
            </a:r>
            <a:r>
              <a:rPr sz="3200" dirty="0">
                <a:solidFill>
                  <a:srgbClr val="515963"/>
                </a:solidFill>
              </a:rPr>
              <a:t> </a:t>
            </a:r>
            <a:r>
              <a:rPr lang="en-US" sz="3200" dirty="0">
                <a:solidFill>
                  <a:srgbClr val="515963"/>
                </a:solidFill>
              </a:rPr>
              <a:t>STEP BY STEP</a:t>
            </a:r>
            <a:endParaRPr sz="3200" dirty="0">
              <a:solidFill>
                <a:srgbClr val="51596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76C5B-613A-BB87-B49A-7A786D736C70}"/>
              </a:ext>
            </a:extLst>
          </p:cNvPr>
          <p:cNvSpPr txBox="1"/>
          <p:nvPr/>
        </p:nvSpPr>
        <p:spPr>
          <a:xfrm>
            <a:off x="3538666" y="3944549"/>
            <a:ext cx="3131765" cy="338552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ubik" panose="00000500000000000000" pitchFamily="2" charset="-79"/>
                <a:cs typeface="Rubik" panose="00000500000000000000" pitchFamily="2" charset="-79"/>
                <a:sym typeface="Calibri"/>
              </a:rPr>
              <a:t>Use “Select Tenant” when you are only sending to a selected list of SPs</a:t>
            </a:r>
            <a:endParaRPr kumimoji="0" lang="en-GB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6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2" grpId="0" animBg="1" advAuto="0"/>
      <p:bldP spid="13" grpId="0" animBg="1" advAuto="0"/>
      <p:bldP spid="14" grpId="0" animBg="1" advAuto="0"/>
      <p:bldP spid="11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Picture 3">
            <a:extLst>
              <a:ext uri="{FF2B5EF4-FFF2-40B4-BE49-F238E27FC236}">
                <a16:creationId xmlns:a16="http://schemas.microsoft.com/office/drawing/2014/main" id="{03AEF330-0A97-504A-8CEC-7948C42B806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27690" y="1101439"/>
            <a:ext cx="5935701" cy="3788969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</p:pic>
      <p:sp>
        <p:nvSpPr>
          <p:cNvPr id="107" name="TextBox 17"/>
          <p:cNvSpPr txBox="1"/>
          <p:nvPr/>
        </p:nvSpPr>
        <p:spPr>
          <a:xfrm>
            <a:off x="376697" y="1101439"/>
            <a:ext cx="2204797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5. Letter Options Tab</a:t>
            </a:r>
          </a:p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endParaRPr lang="en-SG" sz="1400" dirty="0">
              <a:solidFill>
                <a:schemeClr val="tx1">
                  <a:lumMod val="85000"/>
                  <a:lumOff val="15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buSzPct val="100000"/>
              <a:defRPr sz="2000">
                <a:latin typeface="Rubik Bold"/>
                <a:ea typeface="Rubik Bold"/>
                <a:cs typeface="Rubik Bold"/>
                <a:sym typeface="Rubik Bold"/>
              </a:defRP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6. </a:t>
            </a:r>
            <a:r>
              <a:rPr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Select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Relevant Options</a:t>
            </a:r>
            <a:endParaRPr sz="1400" dirty="0">
              <a:solidFill>
                <a:schemeClr val="tx1">
                  <a:lumMod val="85000"/>
                  <a:lumOff val="15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sp>
        <p:nvSpPr>
          <p:cNvPr id="108" name="Rectangle: Rounded Corners 9"/>
          <p:cNvSpPr/>
          <p:nvPr/>
        </p:nvSpPr>
        <p:spPr>
          <a:xfrm>
            <a:off x="4220788" y="1622306"/>
            <a:ext cx="841069" cy="720843"/>
          </a:xfrm>
          <a:prstGeom prst="roundRect">
            <a:avLst>
              <a:gd name="adj" fmla="val 29150"/>
            </a:avLst>
          </a:prstGeom>
          <a:ln w="38100">
            <a:solidFill>
              <a:srgbClr val="FFB202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B20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753305-F4F7-E84A-9F7F-63EEED7881CE}"/>
              </a:ext>
            </a:extLst>
          </p:cNvPr>
          <p:cNvSpPr txBox="1"/>
          <p:nvPr/>
        </p:nvSpPr>
        <p:spPr>
          <a:xfrm>
            <a:off x="-173530" y="-190016"/>
            <a:ext cx="7603030" cy="182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normAutofit/>
          </a:bodyPr>
          <a:lstStyle/>
          <a:p>
            <a:pPr lvl="1">
              <a:defRPr sz="3200">
                <a:solidFill>
                  <a:srgbClr val="3B3838"/>
                </a:solidFill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3200" dirty="0">
                <a:solidFill>
                  <a:srgbClr val="515963"/>
                </a:solidFill>
              </a:rPr>
              <a:t>WELCOME LETTER </a:t>
            </a:r>
            <a:r>
              <a:rPr lang="en-SG" sz="3200" dirty="0">
                <a:solidFill>
                  <a:srgbClr val="515963"/>
                </a:solidFill>
              </a:rPr>
              <a:t>–</a:t>
            </a:r>
            <a:r>
              <a:rPr sz="3200" dirty="0">
                <a:solidFill>
                  <a:srgbClr val="515963"/>
                </a:solidFill>
              </a:rPr>
              <a:t> </a:t>
            </a:r>
            <a:r>
              <a:rPr lang="en-US" sz="3200" dirty="0">
                <a:solidFill>
                  <a:srgbClr val="515963"/>
                </a:solidFill>
              </a:rPr>
              <a:t>STEP BY STEP</a:t>
            </a:r>
            <a:endParaRPr sz="3200" dirty="0">
              <a:solidFill>
                <a:srgbClr val="515963"/>
              </a:solidFill>
            </a:endParaRPr>
          </a:p>
        </p:txBody>
      </p:sp>
      <p:sp>
        <p:nvSpPr>
          <p:cNvPr id="9" name="Rectangle: Rounded Corners 9">
            <a:extLst>
              <a:ext uri="{FF2B5EF4-FFF2-40B4-BE49-F238E27FC236}">
                <a16:creationId xmlns:a16="http://schemas.microsoft.com/office/drawing/2014/main" id="{41F3D1B7-F03E-D541-967D-5DBF2B339AF7}"/>
              </a:ext>
            </a:extLst>
          </p:cNvPr>
          <p:cNvSpPr/>
          <p:nvPr/>
        </p:nvSpPr>
        <p:spPr>
          <a:xfrm>
            <a:off x="6784376" y="1445079"/>
            <a:ext cx="710438" cy="244928"/>
          </a:xfrm>
          <a:prstGeom prst="roundRect">
            <a:avLst>
              <a:gd name="adj" fmla="val 29150"/>
            </a:avLst>
          </a:prstGeom>
          <a:ln w="28575">
            <a:solidFill>
              <a:srgbClr val="FF5454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5454"/>
              </a:solidFill>
            </a:endParaRPr>
          </a:p>
        </p:txBody>
      </p:sp>
      <p:sp>
        <p:nvSpPr>
          <p:cNvPr id="10" name="Arrow: Left 6">
            <a:extLst>
              <a:ext uri="{FF2B5EF4-FFF2-40B4-BE49-F238E27FC236}">
                <a16:creationId xmlns:a16="http://schemas.microsoft.com/office/drawing/2014/main" id="{9F0B56C0-7B50-7147-8990-16F18252DB72}"/>
              </a:ext>
            </a:extLst>
          </p:cNvPr>
          <p:cNvSpPr/>
          <p:nvPr/>
        </p:nvSpPr>
        <p:spPr>
          <a:xfrm>
            <a:off x="5109558" y="1622306"/>
            <a:ext cx="661852" cy="304801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B202"/>
          </a:solidFill>
          <a:ln w="12700">
            <a:noFill/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>
              <a:solidFill>
                <a:srgbClr val="FFB20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AF7B6-EE5F-AE2A-58A1-4394D662170A}"/>
              </a:ext>
            </a:extLst>
          </p:cNvPr>
          <p:cNvSpPr txBox="1"/>
          <p:nvPr/>
        </p:nvSpPr>
        <p:spPr>
          <a:xfrm>
            <a:off x="5109558" y="1909928"/>
            <a:ext cx="3131765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ubik" panose="00000500000000000000" pitchFamily="2" charset="-79"/>
                <a:cs typeface="Rubik" panose="00000500000000000000" pitchFamily="2" charset="-79"/>
                <a:sym typeface="Calibri"/>
              </a:rPr>
              <a:t>Unclick “Send Email” if you are only printing out the letter. To use send email, you must have the SP’s emails.</a:t>
            </a:r>
            <a:endParaRPr kumimoji="0" lang="en-GB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Rubik" panose="00000500000000000000" pitchFamily="2" charset="-79"/>
              <a:cs typeface="Rubik" panose="00000500000000000000" pitchFamily="2" charset="-79"/>
              <a:sym typeface="Calibri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9EED122-AC53-DDB9-F72D-EA207810C67C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4835769" y="2079204"/>
            <a:ext cx="273789" cy="107150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858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 advAuto="0"/>
      <p:bldP spid="9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300" y="503048"/>
            <a:ext cx="3189616" cy="4469004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</p:pic>
      <p:pic>
        <p:nvPicPr>
          <p:cNvPr id="129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084" y="1189474"/>
            <a:ext cx="4515661" cy="3657601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2BDE875-16DD-A240-A903-E08B8E21766E}"/>
              </a:ext>
            </a:extLst>
          </p:cNvPr>
          <p:cNvSpPr txBox="1"/>
          <p:nvPr/>
        </p:nvSpPr>
        <p:spPr>
          <a:xfrm>
            <a:off x="-173530" y="-190016"/>
            <a:ext cx="7603030" cy="1820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normAutofit/>
          </a:bodyPr>
          <a:lstStyle/>
          <a:p>
            <a:pPr lvl="1">
              <a:defRPr sz="3200">
                <a:solidFill>
                  <a:srgbClr val="3B3838"/>
                </a:solidFill>
                <a:latin typeface="Rubik Bold"/>
                <a:ea typeface="Rubik Bold"/>
                <a:cs typeface="Rubik Bold"/>
                <a:sym typeface="Rubik Bold"/>
              </a:defRPr>
            </a:pPr>
            <a:r>
              <a:rPr sz="3200" dirty="0">
                <a:solidFill>
                  <a:srgbClr val="515963"/>
                </a:solidFill>
              </a:rPr>
              <a:t>WELCOME LETTER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ED21CB97AB24F89CB11EC92F3ECD2" ma:contentTypeVersion="15" ma:contentTypeDescription="Create a new document." ma:contentTypeScope="" ma:versionID="f8e10ad690a3ba733f51fa11d11d6837">
  <xsd:schema xmlns:xsd="http://www.w3.org/2001/XMLSchema" xmlns:xs="http://www.w3.org/2001/XMLSchema" xmlns:p="http://schemas.microsoft.com/office/2006/metadata/properties" xmlns:ns2="5eda9a91-bae0-444f-941a-5fd9f0568363" xmlns:ns3="903d6973-0c9e-423a-bf9d-30f42962dc7f" targetNamespace="http://schemas.microsoft.com/office/2006/metadata/properties" ma:root="true" ma:fieldsID="5d2be8da1f17364e3b7b188416a425dc" ns2:_="" ns3:_="">
    <xsd:import namespace="5eda9a91-bae0-444f-941a-5fd9f0568363"/>
    <xsd:import namespace="903d6973-0c9e-423a-bf9d-30f42962dc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9a91-bae0-444f-941a-5fd9f05683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dfc3c67-d2f1-4b20-bf96-054b3531d1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d6973-0c9e-423a-bf9d-30f42962dc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22d45a1-7caa-4fc6-a61c-29732e22eff1}" ma:internalName="TaxCatchAll" ma:showField="CatchAllData" ma:web="903d6973-0c9e-423a-bf9d-30f42962dc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3d6973-0c9e-423a-bf9d-30f42962dc7f" xsi:nil="true"/>
    <lcf76f155ced4ddcb4097134ff3c332f xmlns="5eda9a91-bae0-444f-941a-5fd9f05683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1691D2-1857-4018-A5A9-A7444B012945}"/>
</file>

<file path=customXml/itemProps2.xml><?xml version="1.0" encoding="utf-8"?>
<ds:datastoreItem xmlns:ds="http://schemas.openxmlformats.org/officeDocument/2006/customXml" ds:itemID="{97B88F8E-5FD4-4E30-A509-3E07383B2F49}"/>
</file>

<file path=customXml/itemProps3.xml><?xml version="1.0" encoding="utf-8"?>
<ds:datastoreItem xmlns:ds="http://schemas.openxmlformats.org/officeDocument/2006/customXml" ds:itemID="{CFCD596C-E0FF-491B-9FB3-3F2044560F45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186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Rubik</vt:lpstr>
      <vt:lpstr>Rubik Bold</vt:lpstr>
      <vt:lpstr>Rubik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Catherina Oh</dc:creator>
  <cp:lastModifiedBy>Catherina Oh</cp:lastModifiedBy>
  <cp:revision>3</cp:revision>
  <dcterms:modified xsi:type="dcterms:W3CDTF">2022-09-12T07:08:45Z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0x010100F07ED21CB97AB24F89CB11EC92F3ECD2</vt:lpwstr>
  </property>
</Properties>
</file>