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1"/>
  </p:notesMasterIdLst>
  <p:sldIdLst>
    <p:sldId id="2313" r:id="rId5"/>
    <p:sldId id="2320" r:id="rId6"/>
    <p:sldId id="2321" r:id="rId7"/>
    <p:sldId id="2322" r:id="rId8"/>
    <p:sldId id="2325" r:id="rId9"/>
    <p:sldId id="2327" r:id="rId10"/>
  </p:sldIdLst>
  <p:sldSz cx="12192000" cy="6858000"/>
  <p:notesSz cx="6858000" cy="9144000"/>
  <p:embeddedFontLst>
    <p:embeddedFont>
      <p:font typeface="Abadi" panose="020B0604020104020204" pitchFamily="3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Rubik" panose="00000500000000000000" pitchFamily="2" charset="-79"/>
      <p:regular r:id="rId17"/>
      <p:bold r:id="rId18"/>
      <p:italic r:id="rId19"/>
      <p:boldItalic r:id="rId20"/>
    </p:embeddedFont>
    <p:embeddedFont>
      <p:font typeface="Rubik Medium" panose="00000600000000000000" pitchFamily="2" charset="-79"/>
      <p:regular r:id="rId21"/>
      <p:italic r:id="rId22"/>
    </p:embeddedFont>
    <p:embeddedFont>
      <p:font typeface="Stabil Grotesk Medium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454"/>
    <a:srgbClr val="323948"/>
    <a:srgbClr val="FF0000"/>
    <a:srgbClr val="0084EC"/>
    <a:srgbClr val="C66625"/>
    <a:srgbClr val="8C94A0"/>
    <a:srgbClr val="7CCBBF"/>
    <a:srgbClr val="AF6470"/>
    <a:srgbClr val="FFB203"/>
    <a:srgbClr val="FFB4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D1FB1A-D097-40E8-A59A-786306059D65}" v="193" dt="2021-08-31T01:12:03.087"/>
    <p1510:client id="{7A1A559D-C2D0-4156-A687-D96B542A6822}" v="3" dt="2021-08-30T20:14:49.131"/>
    <p1510:client id="{B33859C0-C0C3-4C9D-AADC-E59CF88770F3}" vWet="4" dt="2021-08-31T01:17:44.023"/>
    <p1510:client id="{BA9D621C-AB95-47B4-81ED-CF2829807134}" v="5" dt="2021-08-31T02:24:19.3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3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10.fntdata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Rubik" panose="00000500000000000000" pitchFamily="2" charset="-79"/>
              </a:defRPr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Rubik" panose="00000500000000000000" pitchFamily="2" charset="-79"/>
              </a:defRPr>
            </a:lvl1pPr>
          </a:lstStyle>
          <a:p>
            <a:fld id="{9C162AC0-25DD-4DC3-8A82-7684004BDA8E}" type="datetimeFigureOut">
              <a:rPr lang="en-SG" smtClean="0"/>
              <a:pPr/>
              <a:t>10/2/2022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Rubik" panose="00000500000000000000" pitchFamily="2" charset="-79"/>
              </a:defRPr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Rubik" panose="00000500000000000000" pitchFamily="2" charset="-79"/>
              </a:defRPr>
            </a:lvl1pPr>
          </a:lstStyle>
          <a:p>
            <a:fld id="{B91842B9-A081-4BE7-ABDD-CA6DB6D6D251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57201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8827A1-5A28-4807-80E1-BC8837EB9D94}" type="slidenum">
              <a:rPr lang="en-SG" smtClean="0"/>
              <a:t>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04495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8827A1-5A28-4807-80E1-BC8837EB9D94}" type="slidenum">
              <a:rPr lang="en-SG" smtClean="0"/>
              <a:t>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55898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8827A1-5A28-4807-80E1-BC8837EB9D94}" type="slidenum">
              <a:rPr lang="en-SG" smtClean="0"/>
              <a:t>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53997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8827A1-5A28-4807-80E1-BC8837EB9D94}" type="slidenum">
              <a:rPr lang="en-SG" smtClean="0"/>
              <a:t>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55240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8827A1-5A28-4807-80E1-BC8837EB9D94}" type="slidenum">
              <a:rPr lang="en-SG" smtClean="0"/>
              <a:t>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99508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8827A1-5A28-4807-80E1-BC8837EB9D94}" type="slidenum">
              <a:rPr lang="en-SG" smtClean="0"/>
              <a:t>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04193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BE636-8DF0-4A92-A8F5-535B94E9EF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92BBE6-138B-40C3-879E-13756BC999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BB909C-D8A4-45D0-9222-35B53EFBA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0E54-77DE-4156-8A2E-7D1A1D3137DD}" type="datetimeFigureOut">
              <a:rPr lang="en-SG" smtClean="0"/>
              <a:t>10/2/2022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CA1EFF-C331-4A46-AED1-8A1D680CF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2639D-1D93-4D8B-BF26-5D5207E36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584D-2280-4BE3-8640-91A5E412161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61329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02187-1D1D-4073-96D1-EB016EE62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1387"/>
            <a:ext cx="10515600" cy="1325563"/>
          </a:xfrm>
        </p:spPr>
        <p:txBody>
          <a:bodyPr/>
          <a:lstStyle>
            <a:lvl1pPr>
              <a:defRPr>
                <a:latin typeface="Stabil Grotesk Medium" panose="00000600000000000000" pitchFamily="50" charset="0"/>
                <a:cs typeface="Aharoni" panose="02010803020104030203" pitchFamily="2" charset="-79"/>
              </a:defRPr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F9B58-8711-40A6-93BC-7F695A158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9512"/>
            <a:ext cx="10515600" cy="3979476"/>
          </a:xfrm>
        </p:spPr>
        <p:txBody>
          <a:bodyPr>
            <a:normAutofit/>
          </a:bodyPr>
          <a:lstStyle>
            <a:lvl1pPr>
              <a:defRPr sz="2400">
                <a:latin typeface="Rubik Medium" panose="00000600000000000000" pitchFamily="2" charset="-79"/>
                <a:cs typeface="Rubik Medium" panose="00000600000000000000" pitchFamily="2" charset="-79"/>
              </a:defRPr>
            </a:lvl1pPr>
            <a:lvl2pPr>
              <a:defRPr sz="2000">
                <a:latin typeface="Rubik Medium" panose="00000600000000000000" pitchFamily="2" charset="-79"/>
                <a:cs typeface="Rubik Medium" panose="00000600000000000000" pitchFamily="2" charset="-79"/>
              </a:defRPr>
            </a:lvl2pPr>
            <a:lvl3pPr>
              <a:defRPr sz="1800">
                <a:latin typeface="Rubik Medium" panose="00000600000000000000" pitchFamily="2" charset="-79"/>
                <a:cs typeface="Rubik Medium" panose="00000600000000000000" pitchFamily="2" charset="-79"/>
              </a:defRPr>
            </a:lvl3pPr>
            <a:lvl4pPr>
              <a:defRPr sz="1600">
                <a:latin typeface="Rubik Medium" panose="00000600000000000000" pitchFamily="2" charset="-79"/>
                <a:cs typeface="Rubik Medium" panose="00000600000000000000" pitchFamily="2" charset="-79"/>
              </a:defRPr>
            </a:lvl4pPr>
            <a:lvl5pPr>
              <a:defRPr sz="1600">
                <a:latin typeface="Rubik Medium" panose="00000600000000000000" pitchFamily="2" charset="-79"/>
                <a:cs typeface="Rubik Medium" panose="00000600000000000000" pitchFamily="2" charset="-79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62B8E7-5269-4E6D-9BD6-50C41135E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0E54-77DE-4156-8A2E-7D1A1D3137DD}" type="datetimeFigureOut">
              <a:rPr lang="en-SG" smtClean="0"/>
              <a:t>10/2/2022</a:t>
            </a:fld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DF957-567C-4EF0-BE71-B23CC3902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584D-2280-4BE3-8640-91A5E412161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31565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0523F-0EB5-4EA0-A32A-0F58F9F8E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badi" panose="020B06040201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32505B-F168-42A2-87DD-74032730C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Rubik Medium" panose="00000600000000000000" pitchFamily="2" charset="-79"/>
                <a:cs typeface="Rubik Medium" panose="00000600000000000000" pitchFamily="2" charset="-79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D067DA-D29B-4033-BD80-264DA0E2D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0E54-77DE-4156-8A2E-7D1A1D3137DD}" type="datetimeFigureOut">
              <a:rPr lang="en-SG" smtClean="0"/>
              <a:t>10/2/2022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CEA89F-4FAC-4C9C-A602-787F3D1E6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D9E13B-BA63-488C-BE3D-7391C2730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584D-2280-4BE3-8640-91A5E4121616}" type="slidenum">
              <a:rPr lang="en-SG" smtClean="0"/>
              <a:t>‹#›</a:t>
            </a:fld>
            <a:endParaRPr lang="en-SG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DB4A54E-59A6-4936-AF05-848468A781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5397" y="6507754"/>
            <a:ext cx="1189789" cy="21372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610E384D-7E8B-4C53-B760-D691DF023CDC}"/>
              </a:ext>
            </a:extLst>
          </p:cNvPr>
          <p:cNvGrpSpPr/>
          <p:nvPr userDrawn="1"/>
        </p:nvGrpSpPr>
        <p:grpSpPr>
          <a:xfrm>
            <a:off x="5658430" y="136525"/>
            <a:ext cx="875139" cy="175060"/>
            <a:chOff x="8378082" y="3429000"/>
            <a:chExt cx="1169514" cy="233946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247BFAAF-C3AA-4FBC-A27D-2EF17F9677F6}"/>
                </a:ext>
              </a:extLst>
            </p:cNvPr>
            <p:cNvSpPr/>
            <p:nvPr/>
          </p:nvSpPr>
          <p:spPr>
            <a:xfrm>
              <a:off x="8378082" y="3429001"/>
              <a:ext cx="233945" cy="233945"/>
            </a:xfrm>
            <a:prstGeom prst="roundRect">
              <a:avLst/>
            </a:prstGeom>
            <a:solidFill>
              <a:srgbClr val="FFB2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>
                <a:latin typeface="Rubik" panose="00000500000000000000" pitchFamily="2" charset="-79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776A061E-9B78-496D-9073-FD98DD4480CE}"/>
                </a:ext>
              </a:extLst>
            </p:cNvPr>
            <p:cNvSpPr/>
            <p:nvPr/>
          </p:nvSpPr>
          <p:spPr>
            <a:xfrm>
              <a:off x="8845867" y="3429000"/>
              <a:ext cx="233945" cy="233945"/>
            </a:xfrm>
            <a:prstGeom prst="roundRect">
              <a:avLst/>
            </a:prstGeom>
            <a:solidFill>
              <a:srgbClr val="FF5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>
                <a:latin typeface="Rubik" panose="00000500000000000000" pitchFamily="2" charset="-79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6BF23BB7-E879-4FAB-8679-0F73B80CD59C}"/>
                </a:ext>
              </a:extLst>
            </p:cNvPr>
            <p:cNvSpPr/>
            <p:nvPr/>
          </p:nvSpPr>
          <p:spPr>
            <a:xfrm>
              <a:off x="9313651" y="3429000"/>
              <a:ext cx="233945" cy="233945"/>
            </a:xfrm>
            <a:prstGeom prst="roundRect">
              <a:avLst/>
            </a:prstGeom>
            <a:solidFill>
              <a:srgbClr val="5258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>
                <a:latin typeface="Rubik" panose="00000500000000000000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962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B93C78-B4B9-43A5-BD46-22DA79F92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0E54-77DE-4156-8A2E-7D1A1D3137DD}" type="datetimeFigureOut">
              <a:rPr lang="en-SG" smtClean="0"/>
              <a:t>10/2/2022</a:t>
            </a:fld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05AE0D-4784-4A3B-8902-E6E3A6E6F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584D-2280-4BE3-8640-91A5E4121616}" type="slidenum">
              <a:rPr lang="en-SG" smtClean="0"/>
              <a:t>‹#›</a:t>
            </a:fld>
            <a:endParaRPr lang="en-SG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846D6521-6FB5-4F41-993B-36AC243CE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1387"/>
            <a:ext cx="10515600" cy="1325563"/>
          </a:xfrm>
        </p:spPr>
        <p:txBody>
          <a:bodyPr/>
          <a:lstStyle>
            <a:lvl1pPr>
              <a:defRPr>
                <a:latin typeface="Stabil Grotesk Medium" panose="00000600000000000000" pitchFamily="50" charset="0"/>
                <a:cs typeface="Aharoni" panose="02010803020104030203" pitchFamily="2" charset="-79"/>
              </a:defRPr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5E73E-C35C-4510-8981-6CB76D2DE7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5397" y="6507754"/>
            <a:ext cx="1189789" cy="21372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05C4CAB-2365-4DDE-8FF4-C2D85415CCD1}"/>
              </a:ext>
            </a:extLst>
          </p:cNvPr>
          <p:cNvGrpSpPr/>
          <p:nvPr userDrawn="1"/>
        </p:nvGrpSpPr>
        <p:grpSpPr>
          <a:xfrm>
            <a:off x="5658430" y="136525"/>
            <a:ext cx="875139" cy="175060"/>
            <a:chOff x="8378082" y="3429000"/>
            <a:chExt cx="1169514" cy="233946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AEFEEC2F-AB6A-4A84-847C-D3A7FC9211DC}"/>
                </a:ext>
              </a:extLst>
            </p:cNvPr>
            <p:cNvSpPr/>
            <p:nvPr/>
          </p:nvSpPr>
          <p:spPr>
            <a:xfrm>
              <a:off x="8378082" y="3429001"/>
              <a:ext cx="233945" cy="233945"/>
            </a:xfrm>
            <a:prstGeom prst="roundRect">
              <a:avLst/>
            </a:prstGeom>
            <a:solidFill>
              <a:srgbClr val="FFB2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>
                <a:latin typeface="Rubik" panose="00000500000000000000" pitchFamily="2" charset="-79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C7F0AB2A-BAF5-4C67-B263-890786E23033}"/>
                </a:ext>
              </a:extLst>
            </p:cNvPr>
            <p:cNvSpPr/>
            <p:nvPr/>
          </p:nvSpPr>
          <p:spPr>
            <a:xfrm>
              <a:off x="8845867" y="3429000"/>
              <a:ext cx="233945" cy="233945"/>
            </a:xfrm>
            <a:prstGeom prst="roundRect">
              <a:avLst/>
            </a:prstGeom>
            <a:solidFill>
              <a:srgbClr val="FF5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>
                <a:latin typeface="Rubik" panose="00000500000000000000" pitchFamily="2" charset="-79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679D6C4D-49C8-4E9C-8129-66237A7E92A8}"/>
                </a:ext>
              </a:extLst>
            </p:cNvPr>
            <p:cNvSpPr/>
            <p:nvPr/>
          </p:nvSpPr>
          <p:spPr>
            <a:xfrm>
              <a:off x="9313651" y="3429000"/>
              <a:ext cx="233945" cy="233945"/>
            </a:xfrm>
            <a:prstGeom prst="roundRect">
              <a:avLst/>
            </a:prstGeom>
            <a:solidFill>
              <a:srgbClr val="5258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>
                <a:latin typeface="Rubik" panose="00000500000000000000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5631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394A7F-2C3B-44C2-A5B9-01DDAE14C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0E54-77DE-4156-8A2E-7D1A1D3137DD}" type="datetimeFigureOut">
              <a:rPr lang="en-SG" smtClean="0"/>
              <a:t>10/2/2022</a:t>
            </a:fld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3A7A02-3B2E-4661-B824-C794433A8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F584D-2280-4BE3-8640-91A5E4121616}" type="slidenum">
              <a:rPr lang="en-SG" smtClean="0"/>
              <a:t>‹#›</a:t>
            </a:fld>
            <a:endParaRPr lang="en-SG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270C75-2750-4023-B281-1CF5156130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5397" y="6507754"/>
            <a:ext cx="1189789" cy="21372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8C5394C-A1C7-4682-B52E-A06013EBB6A9}"/>
              </a:ext>
            </a:extLst>
          </p:cNvPr>
          <p:cNvGrpSpPr/>
          <p:nvPr userDrawn="1"/>
        </p:nvGrpSpPr>
        <p:grpSpPr>
          <a:xfrm>
            <a:off x="5658430" y="136525"/>
            <a:ext cx="875139" cy="175060"/>
            <a:chOff x="8378082" y="3429000"/>
            <a:chExt cx="1169514" cy="23394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FD56C770-815E-4427-B47C-8103EA57F2FF}"/>
                </a:ext>
              </a:extLst>
            </p:cNvPr>
            <p:cNvSpPr/>
            <p:nvPr/>
          </p:nvSpPr>
          <p:spPr>
            <a:xfrm>
              <a:off x="8378082" y="3429001"/>
              <a:ext cx="233945" cy="233945"/>
            </a:xfrm>
            <a:prstGeom prst="roundRect">
              <a:avLst/>
            </a:prstGeom>
            <a:solidFill>
              <a:srgbClr val="FFB2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>
                <a:latin typeface="Rubik" panose="00000500000000000000" pitchFamily="2" charset="-79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BDBEEABF-0185-4E07-8E19-01E6A45768E3}"/>
                </a:ext>
              </a:extLst>
            </p:cNvPr>
            <p:cNvSpPr/>
            <p:nvPr/>
          </p:nvSpPr>
          <p:spPr>
            <a:xfrm>
              <a:off x="8845867" y="3429000"/>
              <a:ext cx="233945" cy="233945"/>
            </a:xfrm>
            <a:prstGeom prst="roundRect">
              <a:avLst/>
            </a:prstGeom>
            <a:solidFill>
              <a:srgbClr val="FF54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>
                <a:latin typeface="Rubik" panose="00000500000000000000" pitchFamily="2" charset="-79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E8B685E2-3EE8-480B-A4F9-C3B9B41A5EFE}"/>
                </a:ext>
              </a:extLst>
            </p:cNvPr>
            <p:cNvSpPr/>
            <p:nvPr/>
          </p:nvSpPr>
          <p:spPr>
            <a:xfrm>
              <a:off x="9313651" y="3429000"/>
              <a:ext cx="233945" cy="233945"/>
            </a:xfrm>
            <a:prstGeom prst="roundRect">
              <a:avLst/>
            </a:prstGeom>
            <a:solidFill>
              <a:srgbClr val="5258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>
                <a:latin typeface="Rubik" panose="00000500000000000000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3790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D365C1-36A6-415C-95EC-301D2AADA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B73611-8552-45B2-9F31-C3155A39C7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3CCA0-C0DD-4049-9114-03F828BB07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ubik" panose="00000500000000000000" pitchFamily="2" charset="-79"/>
              </a:defRPr>
            </a:lvl1pPr>
          </a:lstStyle>
          <a:p>
            <a:fld id="{59900E54-77DE-4156-8A2E-7D1A1D3137DD}" type="datetimeFigureOut">
              <a:rPr lang="en-SG" smtClean="0"/>
              <a:pPr/>
              <a:t>10/2/2022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F1606-B309-4AB8-BC2A-1864741C78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ubik" panose="00000500000000000000" pitchFamily="2" charset="-79"/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F4A42-0BBE-4BB2-A27D-C8DD43E4E0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ubik" panose="00000500000000000000" pitchFamily="2" charset="-79"/>
              </a:defRPr>
            </a:lvl1pPr>
          </a:lstStyle>
          <a:p>
            <a:fld id="{BB6F584D-2280-4BE3-8640-91A5E412161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12819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Stabil Grotesk Medium" panose="00000600000000000000" pitchFamily="50" charset="0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lnSpc>
          <a:spcPct val="90000"/>
        </a:lnSpc>
        <a:spcBef>
          <a:spcPts val="1000"/>
        </a:spcBef>
        <a:buFont typeface="+mj-lt"/>
        <a:buAutoNum type="arabicPeriod"/>
        <a:defRPr sz="2800" kern="1200">
          <a:solidFill>
            <a:schemeClr val="tx1"/>
          </a:solidFill>
          <a:latin typeface="Stabil Grotesk Medium" panose="00000600000000000000" pitchFamily="50" charset="0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Font typeface="+mj-lt"/>
        <a:buAutoNum type="alphaLcParenR"/>
        <a:defRPr sz="2400" kern="1200">
          <a:solidFill>
            <a:schemeClr val="tx1"/>
          </a:solidFill>
          <a:latin typeface="Stabil Grotesk Medium" panose="00000600000000000000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tabil Grotesk Medium" panose="00000600000000000000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tabil Grotesk Medium" panose="000006000000000000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tabil Grotesk Medium" panose="000006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DFE2E437-C1CE-47B6-AEFA-2574B3F60275}"/>
              </a:ext>
            </a:extLst>
          </p:cNvPr>
          <p:cNvSpPr txBox="1"/>
          <p:nvPr/>
        </p:nvSpPr>
        <p:spPr>
          <a:xfrm>
            <a:off x="793036" y="446054"/>
            <a:ext cx="9275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SG" sz="2400" b="1" kern="0" dirty="0">
                <a:solidFill>
                  <a:prstClr val="black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HOW TO REGISTER AS Q. VENDOR SUPPLIER?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D6716DEF-156A-48F4-B83C-985E4B8D84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078" y="318421"/>
            <a:ext cx="1611707" cy="382035"/>
          </a:xfrm>
          <a:prstGeom prst="rect">
            <a:avLst/>
          </a:prstGeom>
        </p:spPr>
      </p:pic>
      <p:pic>
        <p:nvPicPr>
          <p:cNvPr id="55" name="Picture 54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C08894F0-AC56-49EE-839A-3ED47A06DC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11"/>
          <a:stretch/>
        </p:blipFill>
        <p:spPr>
          <a:xfrm>
            <a:off x="-17584" y="-20514"/>
            <a:ext cx="719399" cy="3820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47EB21-0C65-4F64-BF21-3B3D8A5E04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1790" y="2880541"/>
            <a:ext cx="3289032" cy="34353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C6FF33-A919-412A-BEBC-DA5A572AE1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1583" y="2880541"/>
            <a:ext cx="6280374" cy="3244512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53507587-A99B-49D4-937B-1D441B88612A}"/>
              </a:ext>
            </a:extLst>
          </p:cNvPr>
          <p:cNvSpPr/>
          <p:nvPr/>
        </p:nvSpPr>
        <p:spPr>
          <a:xfrm>
            <a:off x="4790340" y="4402944"/>
            <a:ext cx="476250" cy="390525"/>
          </a:xfrm>
          <a:prstGeom prst="rightArrow">
            <a:avLst/>
          </a:prstGeom>
          <a:solidFill>
            <a:srgbClr val="5258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3710B8-E96A-4438-9933-39A955397A84}"/>
              </a:ext>
            </a:extLst>
          </p:cNvPr>
          <p:cNvSpPr txBox="1"/>
          <p:nvPr/>
        </p:nvSpPr>
        <p:spPr>
          <a:xfrm>
            <a:off x="796199" y="1062414"/>
            <a:ext cx="964875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latin typeface="Rubik" panose="00000500000000000000" pitchFamily="2" charset="-79"/>
                <a:cs typeface="Rubik" panose="00000500000000000000" pitchFamily="2" charset="-79"/>
              </a:rPr>
              <a:t>Q.Vendor</a:t>
            </a:r>
            <a:r>
              <a:rPr lang="en-US" sz="1200" dirty="0">
                <a:latin typeface="Rubik" panose="00000500000000000000" pitchFamily="2" charset="-79"/>
                <a:cs typeface="Rubik" panose="00000500000000000000" pitchFamily="2" charset="-79"/>
              </a:rPr>
              <a:t> supplier registration is by invitation only whereby the Supplier must receive an invitation email to register as </a:t>
            </a:r>
            <a:r>
              <a:rPr lang="en-US" sz="1200" dirty="0" err="1">
                <a:latin typeface="Rubik" panose="00000500000000000000" pitchFamily="2" charset="-79"/>
                <a:cs typeface="Rubik" panose="00000500000000000000" pitchFamily="2" charset="-79"/>
              </a:rPr>
              <a:t>Q.Vendor</a:t>
            </a:r>
            <a:r>
              <a:rPr lang="en-US" sz="1200" dirty="0">
                <a:latin typeface="Rubik" panose="00000500000000000000" pitchFamily="2" charset="-79"/>
                <a:cs typeface="Rubik" panose="00000500000000000000" pitchFamily="2" charset="-79"/>
              </a:rPr>
              <a:t> Supplier under at least 1 </a:t>
            </a:r>
            <a:r>
              <a:rPr lang="en-US" sz="1200" dirty="0" err="1">
                <a:latin typeface="Rubik" panose="00000500000000000000" pitchFamily="2" charset="-79"/>
                <a:cs typeface="Rubik" panose="00000500000000000000" pitchFamily="2" charset="-79"/>
              </a:rPr>
              <a:t>Invoicee</a:t>
            </a:r>
            <a:r>
              <a:rPr lang="en-US" sz="1200" dirty="0">
                <a:latin typeface="Rubik" panose="00000500000000000000" pitchFamily="2" charset="-79"/>
                <a:cs typeface="Rubik" panose="00000500000000000000" pitchFamily="2" charset="-79"/>
              </a:rPr>
              <a:t> i.e., Customer (</a:t>
            </a:r>
            <a:r>
              <a:rPr lang="en-US" sz="1200" dirty="0" err="1">
                <a:latin typeface="Rubik" panose="00000500000000000000" pitchFamily="2" charset="-79"/>
                <a:cs typeface="Rubik" panose="00000500000000000000" pitchFamily="2" charset="-79"/>
              </a:rPr>
              <a:t>Q.Vendor</a:t>
            </a:r>
            <a:r>
              <a:rPr lang="en-US" sz="1200" dirty="0">
                <a:latin typeface="Rubik" panose="00000500000000000000" pitchFamily="2" charset="-79"/>
                <a:cs typeface="Rubik" panose="00000500000000000000" pitchFamily="2" charset="-79"/>
              </a:rPr>
              <a:t> Host). </a:t>
            </a:r>
          </a:p>
          <a:p>
            <a:endParaRPr lang="en-US" sz="1200" dirty="0">
              <a:latin typeface="Rubik" panose="00000500000000000000" pitchFamily="2" charset="-79"/>
              <a:cs typeface="Rubik" panose="00000500000000000000" pitchFamily="2" charset="-79"/>
            </a:endParaRPr>
          </a:p>
          <a:p>
            <a:r>
              <a:rPr lang="en-US" sz="1200" dirty="0">
                <a:latin typeface="Rubik" panose="00000500000000000000" pitchFamily="2" charset="-79"/>
                <a:cs typeface="Rubik" panose="00000500000000000000" pitchFamily="2" charset="-79"/>
              </a:rPr>
              <a:t>Vendor/supplier clicks on [Accept Invitation] to open the online registration form to populate the required information before clicking [Save]. </a:t>
            </a:r>
          </a:p>
          <a:p>
            <a:endParaRPr lang="en-US" sz="1200" dirty="0">
              <a:latin typeface="Rubik" panose="00000500000000000000" pitchFamily="2" charset="-79"/>
              <a:cs typeface="Rubik" panose="00000500000000000000" pitchFamily="2" charset="-79"/>
            </a:endParaRPr>
          </a:p>
          <a:p>
            <a:r>
              <a:rPr lang="en-US" sz="1200" dirty="0">
                <a:latin typeface="Rubik" panose="00000500000000000000" pitchFamily="2" charset="-79"/>
                <a:cs typeface="Rubik" panose="00000500000000000000" pitchFamily="2" charset="-79"/>
              </a:rPr>
              <a:t>The Supplier can create additional user accounts and to specify the PEPPOL details, if required.</a:t>
            </a:r>
            <a:endParaRPr lang="en-US" sz="120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390ABFE-547C-478D-9A15-80CD516E5F7F}"/>
              </a:ext>
            </a:extLst>
          </p:cNvPr>
          <p:cNvSpPr/>
          <p:nvPr/>
        </p:nvSpPr>
        <p:spPr>
          <a:xfrm>
            <a:off x="7477125" y="4255147"/>
            <a:ext cx="847725" cy="247650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6B2E7C0-F2EA-473D-9664-095409118E4B}"/>
              </a:ext>
            </a:extLst>
          </p:cNvPr>
          <p:cNvSpPr/>
          <p:nvPr/>
        </p:nvSpPr>
        <p:spPr>
          <a:xfrm>
            <a:off x="8420100" y="4598205"/>
            <a:ext cx="2781300" cy="1316819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19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DFE2E437-C1CE-47B6-AEFA-2574B3F60275}"/>
              </a:ext>
            </a:extLst>
          </p:cNvPr>
          <p:cNvSpPr txBox="1"/>
          <p:nvPr/>
        </p:nvSpPr>
        <p:spPr>
          <a:xfrm>
            <a:off x="401181" y="317120"/>
            <a:ext cx="9275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SG" sz="2400" b="1" kern="0" dirty="0">
                <a:solidFill>
                  <a:prstClr val="black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HOW TO UPDATE SUPPLIER INFORMATION?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D6716DEF-156A-48F4-B83C-985E4B8D84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078" y="318421"/>
            <a:ext cx="1611707" cy="382035"/>
          </a:xfrm>
          <a:prstGeom prst="rect">
            <a:avLst/>
          </a:prstGeom>
        </p:spPr>
      </p:pic>
      <p:pic>
        <p:nvPicPr>
          <p:cNvPr id="55" name="Picture 54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C08894F0-AC56-49EE-839A-3ED47A06DC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11"/>
          <a:stretch/>
        </p:blipFill>
        <p:spPr>
          <a:xfrm>
            <a:off x="-17584" y="-20514"/>
            <a:ext cx="719399" cy="38203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7C63B4B-8322-44C1-B6D3-98B61915F510}"/>
              </a:ext>
            </a:extLst>
          </p:cNvPr>
          <p:cNvSpPr txBox="1"/>
          <p:nvPr/>
        </p:nvSpPr>
        <p:spPr>
          <a:xfrm>
            <a:off x="507029" y="930601"/>
            <a:ext cx="96487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Rubik" panose="00000500000000000000" pitchFamily="2" charset="-79"/>
                <a:cs typeface="Rubik" panose="00000500000000000000" pitchFamily="2" charset="-79"/>
              </a:rPr>
              <a:t>Supplier is empowered to update your most up-to-date information via the [My Profile] Page. Upon clicking [Save], the updated Supplier information would automatically sync with the </a:t>
            </a:r>
            <a:r>
              <a:rPr lang="en-US" sz="1200" dirty="0" err="1">
                <a:latin typeface="Rubik" panose="00000500000000000000" pitchFamily="2" charset="-79"/>
                <a:cs typeface="Rubik" panose="00000500000000000000" pitchFamily="2" charset="-79"/>
              </a:rPr>
              <a:t>Q.Finance</a:t>
            </a:r>
            <a:r>
              <a:rPr lang="en-US" sz="1200" dirty="0">
                <a:latin typeface="Rubik" panose="00000500000000000000" pitchFamily="2" charset="-79"/>
                <a:cs typeface="Rubik" panose="00000500000000000000" pitchFamily="2" charset="-79"/>
              </a:rPr>
              <a:t> Supplier records. </a:t>
            </a:r>
          </a:p>
          <a:p>
            <a:endParaRPr lang="en-US" sz="1200" dirty="0">
              <a:latin typeface="Rubik" panose="00000500000000000000" pitchFamily="2" charset="-79"/>
              <a:cs typeface="Rubik" panose="00000500000000000000" pitchFamily="2" charset="-79"/>
            </a:endParaRPr>
          </a:p>
          <a:p>
            <a:r>
              <a:rPr lang="en-US" sz="1200" dirty="0">
                <a:latin typeface="Rubik" panose="00000500000000000000" pitchFamily="2" charset="-79"/>
                <a:cs typeface="Rubik" panose="00000500000000000000" pitchFamily="2" charset="-79"/>
              </a:rPr>
              <a:t>Supplier can change their </a:t>
            </a:r>
            <a:r>
              <a:rPr lang="en-US" sz="1200" dirty="0" err="1">
                <a:latin typeface="Rubik" panose="00000500000000000000" pitchFamily="2" charset="-79"/>
                <a:cs typeface="Rubik" panose="00000500000000000000" pitchFamily="2" charset="-79"/>
              </a:rPr>
              <a:t>Q.Vendor</a:t>
            </a:r>
            <a:r>
              <a:rPr lang="en-US" sz="1200" dirty="0">
                <a:latin typeface="Rubik" panose="00000500000000000000" pitchFamily="2" charset="-79"/>
                <a:cs typeface="Rubik" panose="00000500000000000000" pitchFamily="2" charset="-79"/>
              </a:rPr>
              <a:t> password frequently as a form of good security practice.</a:t>
            </a:r>
            <a:endParaRPr lang="en-US" sz="1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299ADEE-E6D4-4314-8FA0-340BCF06A0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9982" y="2240323"/>
            <a:ext cx="8818343" cy="3825875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2A6BFF9-A250-4C7D-BFE9-71EACF1433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0237" y="4681086"/>
            <a:ext cx="2181583" cy="1707150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67D1226-6225-41A3-817F-D33FF62F4EA8}"/>
              </a:ext>
            </a:extLst>
          </p:cNvPr>
          <p:cNvSpPr/>
          <p:nvPr/>
        </p:nvSpPr>
        <p:spPr>
          <a:xfrm>
            <a:off x="3952875" y="5626747"/>
            <a:ext cx="847725" cy="247650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46455A2-476B-487F-A087-614B239EED3A}"/>
              </a:ext>
            </a:extLst>
          </p:cNvPr>
          <p:cNvSpPr/>
          <p:nvPr/>
        </p:nvSpPr>
        <p:spPr>
          <a:xfrm>
            <a:off x="11255922" y="2296401"/>
            <a:ext cx="847725" cy="616597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C0B90397-6756-4FD9-8BBF-75BD41D41033}"/>
              </a:ext>
            </a:extLst>
          </p:cNvPr>
          <p:cNvSpPr/>
          <p:nvPr/>
        </p:nvSpPr>
        <p:spPr>
          <a:xfrm rot="10800000">
            <a:off x="3159419" y="5536874"/>
            <a:ext cx="635294" cy="390525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48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D6716DEF-156A-48F4-B83C-985E4B8D84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078" y="318421"/>
            <a:ext cx="1611707" cy="382035"/>
          </a:xfrm>
          <a:prstGeom prst="rect">
            <a:avLst/>
          </a:prstGeom>
        </p:spPr>
      </p:pic>
      <p:pic>
        <p:nvPicPr>
          <p:cNvPr id="55" name="Picture 54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C08894F0-AC56-49EE-839A-3ED47A06DC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11"/>
          <a:stretch/>
        </p:blipFill>
        <p:spPr>
          <a:xfrm>
            <a:off x="-17584" y="-20514"/>
            <a:ext cx="719399" cy="38203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DA1FF08-9852-4EA4-AC0D-DDB8EB99ED81}"/>
              </a:ext>
            </a:extLst>
          </p:cNvPr>
          <p:cNvGrpSpPr/>
          <p:nvPr/>
        </p:nvGrpSpPr>
        <p:grpSpPr>
          <a:xfrm>
            <a:off x="1524237" y="2906033"/>
            <a:ext cx="6502193" cy="3002271"/>
            <a:chOff x="1898857" y="2265054"/>
            <a:chExt cx="6959393" cy="334558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90C386D-6AA4-491E-AD55-E5B114BA14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98857" y="2265054"/>
              <a:ext cx="6959393" cy="3345583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4C25A0F5-5A0E-4BC2-8595-AFD4C6EEE5B2}"/>
                </a:ext>
              </a:extLst>
            </p:cNvPr>
            <p:cNvSpPr/>
            <p:nvPr/>
          </p:nvSpPr>
          <p:spPr>
            <a:xfrm>
              <a:off x="7943850" y="2589412"/>
              <a:ext cx="914400" cy="258563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7DFC721-1331-4EA2-84A5-1BE57FE29C4B}"/>
              </a:ext>
            </a:extLst>
          </p:cNvPr>
          <p:cNvSpPr txBox="1"/>
          <p:nvPr/>
        </p:nvSpPr>
        <p:spPr>
          <a:xfrm>
            <a:off x="475768" y="971263"/>
            <a:ext cx="96487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Rubik" panose="00000500000000000000" pitchFamily="2" charset="-79"/>
                <a:cs typeface="Rubik" panose="00000500000000000000" pitchFamily="2" charset="-79"/>
              </a:rPr>
              <a:t>Registered Supplier can log into the </a:t>
            </a:r>
            <a:r>
              <a:rPr lang="en-US" sz="1200" dirty="0" err="1">
                <a:latin typeface="Rubik" panose="00000500000000000000" pitchFamily="2" charset="-79"/>
                <a:cs typeface="Rubik" panose="00000500000000000000" pitchFamily="2" charset="-79"/>
              </a:rPr>
              <a:t>Q.Vendor</a:t>
            </a:r>
            <a:r>
              <a:rPr lang="en-US" sz="1200" dirty="0">
                <a:latin typeface="Rubik" panose="00000500000000000000" pitchFamily="2" charset="-79"/>
                <a:cs typeface="Rubik" panose="00000500000000000000" pitchFamily="2" charset="-79"/>
              </a:rPr>
              <a:t> with a valid ID &amp; Password. </a:t>
            </a:r>
          </a:p>
          <a:p>
            <a:br>
              <a:rPr lang="en-US" sz="1200" dirty="0">
                <a:latin typeface="Rubik" panose="00000500000000000000" pitchFamily="2" charset="-79"/>
                <a:cs typeface="Rubik" panose="00000500000000000000" pitchFamily="2" charset="-79"/>
              </a:rPr>
            </a:br>
            <a:r>
              <a:rPr lang="en-US" sz="1200" dirty="0">
                <a:latin typeface="Rubik" panose="00000500000000000000" pitchFamily="2" charset="-79"/>
                <a:cs typeface="Rubik" panose="00000500000000000000" pitchFamily="2" charset="-79"/>
              </a:rPr>
              <a:t>To submit an Invoice, Supplier clicks on [Create New], followed by selecting the </a:t>
            </a:r>
            <a:r>
              <a:rPr lang="en-US" sz="1200" dirty="0" err="1">
                <a:latin typeface="Rubik" panose="00000500000000000000" pitchFamily="2" charset="-79"/>
                <a:cs typeface="Rubik" panose="00000500000000000000" pitchFamily="2" charset="-79"/>
              </a:rPr>
              <a:t>Invoicee</a:t>
            </a:r>
            <a:r>
              <a:rPr lang="en-US" sz="1200" dirty="0">
                <a:latin typeface="Rubik" panose="00000500000000000000" pitchFamily="2" charset="-79"/>
                <a:cs typeface="Rubik" panose="00000500000000000000" pitchFamily="2" charset="-79"/>
              </a:rPr>
              <a:t> from a drop-down menu. An </a:t>
            </a:r>
            <a:r>
              <a:rPr lang="en-US" sz="1200" dirty="0" err="1">
                <a:latin typeface="Rubik" panose="00000500000000000000" pitchFamily="2" charset="-79"/>
                <a:cs typeface="Rubik" panose="00000500000000000000" pitchFamily="2" charset="-79"/>
              </a:rPr>
              <a:t>Invoicee</a:t>
            </a:r>
            <a:r>
              <a:rPr lang="en-US" sz="1200" dirty="0">
                <a:latin typeface="Rubik" panose="00000500000000000000" pitchFamily="2" charset="-79"/>
                <a:cs typeface="Rubik" panose="00000500000000000000" pitchFamily="2" charset="-79"/>
              </a:rPr>
              <a:t> is the Customer that Supplier intends to bill.</a:t>
            </a:r>
            <a:br>
              <a:rPr lang="en-US" sz="1200" dirty="0">
                <a:latin typeface="Rubik" panose="00000500000000000000" pitchFamily="2" charset="-79"/>
                <a:cs typeface="Rubik" panose="00000500000000000000" pitchFamily="2" charset="-79"/>
              </a:rPr>
            </a:br>
            <a:br>
              <a:rPr lang="en-US" sz="1200" dirty="0">
                <a:latin typeface="Rubik" panose="00000500000000000000" pitchFamily="2" charset="-79"/>
                <a:cs typeface="Rubik" panose="00000500000000000000" pitchFamily="2" charset="-79"/>
              </a:rPr>
            </a:br>
            <a:r>
              <a:rPr lang="en-US" sz="1200" dirty="0">
                <a:latin typeface="Rubik" panose="00000500000000000000" pitchFamily="2" charset="-79"/>
                <a:cs typeface="Rubik" panose="00000500000000000000" pitchFamily="2" charset="-79"/>
              </a:rPr>
              <a:t>Note: </a:t>
            </a:r>
            <a:r>
              <a:rPr lang="en-US" sz="1200" dirty="0" err="1">
                <a:latin typeface="Rubik" panose="00000500000000000000" pitchFamily="2" charset="-79"/>
                <a:cs typeface="Rubik" panose="00000500000000000000" pitchFamily="2" charset="-79"/>
              </a:rPr>
              <a:t>Q.Vendor</a:t>
            </a:r>
            <a:r>
              <a:rPr lang="en-US" sz="1200" dirty="0">
                <a:latin typeface="Rubik" panose="00000500000000000000" pitchFamily="2" charset="-79"/>
                <a:cs typeface="Rubik" panose="00000500000000000000" pitchFamily="2" charset="-79"/>
              </a:rPr>
              <a:t> is an Enterprise Grade system designed to support Multi-Suppliers and Multi-Customer environment.</a:t>
            </a:r>
            <a:endParaRPr lang="en-US" sz="1200" dirty="0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0A445525-1335-4FE5-A89E-81252DED7AC9}"/>
              </a:ext>
            </a:extLst>
          </p:cNvPr>
          <p:cNvSpPr/>
          <p:nvPr/>
        </p:nvSpPr>
        <p:spPr>
          <a:xfrm rot="3013714">
            <a:off x="8095315" y="3630710"/>
            <a:ext cx="947309" cy="414317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5C5A65-CAA6-4287-B0BF-A0DF5CAEA7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6528" y="4407168"/>
            <a:ext cx="3605528" cy="1594023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E953EB2-192D-464B-9A9B-323BA75B5731}"/>
              </a:ext>
            </a:extLst>
          </p:cNvPr>
          <p:cNvSpPr txBox="1"/>
          <p:nvPr/>
        </p:nvSpPr>
        <p:spPr>
          <a:xfrm>
            <a:off x="420220" y="238791"/>
            <a:ext cx="9275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SG" sz="2400" b="1" kern="0" dirty="0">
                <a:solidFill>
                  <a:prstClr val="black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HOW TO SUBMIT E-INVOICE?</a:t>
            </a:r>
          </a:p>
        </p:txBody>
      </p:sp>
    </p:spTree>
    <p:extLst>
      <p:ext uri="{BB962C8B-B14F-4D97-AF65-F5344CB8AC3E}">
        <p14:creationId xmlns:p14="http://schemas.microsoft.com/office/powerpoint/2010/main" val="880284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D6716DEF-156A-48F4-B83C-985E4B8D84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078" y="318421"/>
            <a:ext cx="1611707" cy="382035"/>
          </a:xfrm>
          <a:prstGeom prst="rect">
            <a:avLst/>
          </a:prstGeom>
        </p:spPr>
      </p:pic>
      <p:pic>
        <p:nvPicPr>
          <p:cNvPr id="55" name="Picture 54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C08894F0-AC56-49EE-839A-3ED47A06DC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11"/>
          <a:stretch/>
        </p:blipFill>
        <p:spPr>
          <a:xfrm>
            <a:off x="-17584" y="-20514"/>
            <a:ext cx="719399" cy="3820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CDA8FB-614E-4E09-88EF-1117FDAFA1D2}"/>
              </a:ext>
            </a:extLst>
          </p:cNvPr>
          <p:cNvSpPr txBox="1"/>
          <p:nvPr/>
        </p:nvSpPr>
        <p:spPr>
          <a:xfrm>
            <a:off x="420221" y="959761"/>
            <a:ext cx="9275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latin typeface="Rubik" panose="00000500000000000000" pitchFamily="2" charset="-79"/>
                <a:cs typeface="Rubik" panose="00000500000000000000" pitchFamily="2" charset="-79"/>
              </a:rPr>
              <a:t>After selecting the </a:t>
            </a:r>
            <a:r>
              <a:rPr lang="en-US" sz="1200" dirty="0" err="1">
                <a:latin typeface="Rubik" panose="00000500000000000000" pitchFamily="2" charset="-79"/>
                <a:cs typeface="Rubik" panose="00000500000000000000" pitchFamily="2" charset="-79"/>
              </a:rPr>
              <a:t>Invoicee</a:t>
            </a:r>
            <a:r>
              <a:rPr lang="en-US" sz="1200" dirty="0">
                <a:latin typeface="Rubik" panose="00000500000000000000" pitchFamily="2" charset="-79"/>
                <a:cs typeface="Rubik" panose="00000500000000000000" pitchFamily="2" charset="-79"/>
              </a:rPr>
              <a:t>, Supplier to furnish the Invoice details onto the electronic forms and attach supporting documents where required.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7F3377-541F-41C7-9D14-823C9E7922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5758" y="1790226"/>
            <a:ext cx="5597318" cy="25174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BA8A1D-31FE-4132-9F96-70793EB06A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5757" y="4219423"/>
            <a:ext cx="5597319" cy="245325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D584C7F-3FC6-4467-9A57-3BE4F000C91A}"/>
              </a:ext>
            </a:extLst>
          </p:cNvPr>
          <p:cNvSpPr txBox="1"/>
          <p:nvPr/>
        </p:nvSpPr>
        <p:spPr>
          <a:xfrm>
            <a:off x="420220" y="238791"/>
            <a:ext cx="9275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SG" sz="2400" b="1" kern="0" dirty="0">
                <a:solidFill>
                  <a:prstClr val="black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HOW TO SUBMIT E-INVOICE?</a:t>
            </a:r>
          </a:p>
        </p:txBody>
      </p:sp>
    </p:spTree>
    <p:extLst>
      <p:ext uri="{BB962C8B-B14F-4D97-AF65-F5344CB8AC3E}">
        <p14:creationId xmlns:p14="http://schemas.microsoft.com/office/powerpoint/2010/main" val="692552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DFE2E437-C1CE-47B6-AEFA-2574B3F60275}"/>
              </a:ext>
            </a:extLst>
          </p:cNvPr>
          <p:cNvSpPr txBox="1"/>
          <p:nvPr/>
        </p:nvSpPr>
        <p:spPr>
          <a:xfrm>
            <a:off x="512215" y="316858"/>
            <a:ext cx="9275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SG" sz="2400" b="1" kern="0" dirty="0">
                <a:solidFill>
                  <a:prstClr val="black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HOW  TO VIEW E-INVOICE STATUS?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D6716DEF-156A-48F4-B83C-985E4B8D84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078" y="318421"/>
            <a:ext cx="1611707" cy="382035"/>
          </a:xfrm>
          <a:prstGeom prst="rect">
            <a:avLst/>
          </a:prstGeom>
        </p:spPr>
      </p:pic>
      <p:pic>
        <p:nvPicPr>
          <p:cNvPr id="55" name="Picture 54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C08894F0-AC56-49EE-839A-3ED47A06DC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11"/>
          <a:stretch/>
        </p:blipFill>
        <p:spPr>
          <a:xfrm>
            <a:off x="-17584" y="-20514"/>
            <a:ext cx="719399" cy="3820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0C386D-6AA4-491E-AD55-E5B114BA14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8925" y="2941587"/>
            <a:ext cx="7484446" cy="3597992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78E28CF-BC19-4BD0-8C11-2080DB058217}"/>
              </a:ext>
            </a:extLst>
          </p:cNvPr>
          <p:cNvSpPr txBox="1"/>
          <p:nvPr/>
        </p:nvSpPr>
        <p:spPr>
          <a:xfrm>
            <a:off x="579270" y="916858"/>
            <a:ext cx="964875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latin typeface="Rubik" panose="00000500000000000000" pitchFamily="2" charset="-79"/>
                <a:cs typeface="Rubik" panose="00000500000000000000" pitchFamily="2" charset="-79"/>
              </a:rPr>
              <a:t>On the main Q.Vendor page, the Supplier can view a list of previously submitted Invoices and its details such as Date, Invoicee, Invoice Number, Total Amount and Status. There are 3 Status, namely </a:t>
            </a:r>
          </a:p>
          <a:p>
            <a:endParaRPr lang="en-US" sz="1200">
              <a:latin typeface="Rubik" panose="00000500000000000000" pitchFamily="2" charset="-79"/>
              <a:cs typeface="Rubik" panose="00000500000000000000" pitchFamily="2" charset="-79"/>
            </a:endParaRPr>
          </a:p>
          <a:p>
            <a:pPr marL="228600" indent="-228600">
              <a:buAutoNum type="alphaLcPeriod"/>
            </a:pPr>
            <a:r>
              <a:rPr lang="en-US" sz="1200">
                <a:latin typeface="Rubik" panose="00000500000000000000" pitchFamily="2" charset="-79"/>
                <a:cs typeface="Rubik" panose="00000500000000000000" pitchFamily="2" charset="-79"/>
              </a:rPr>
              <a:t>Processing = Invoice is not verified yet.</a:t>
            </a:r>
          </a:p>
          <a:p>
            <a:pPr marL="228600" indent="-228600">
              <a:buAutoNum type="alphaLcPeriod"/>
            </a:pPr>
            <a:r>
              <a:rPr lang="en-US" sz="1200">
                <a:latin typeface="Rubik" panose="00000500000000000000" pitchFamily="2" charset="-79"/>
                <a:cs typeface="Rubik" panose="00000500000000000000" pitchFamily="2" charset="-79"/>
              </a:rPr>
              <a:t>Accepted = Invoice is verified and accepted for payment.</a:t>
            </a:r>
          </a:p>
          <a:p>
            <a:pPr marL="228600" indent="-228600">
              <a:buAutoNum type="alphaLcPeriod"/>
            </a:pPr>
            <a:r>
              <a:rPr lang="en-US" sz="1200">
                <a:latin typeface="Rubik" panose="00000500000000000000" pitchFamily="2" charset="-79"/>
                <a:cs typeface="Rubik" panose="00000500000000000000" pitchFamily="2" charset="-79"/>
              </a:rPr>
              <a:t>Rejected = Invoice verified and not accepted for payment; re-submission may be required. </a:t>
            </a:r>
          </a:p>
          <a:p>
            <a:endParaRPr lang="en-US" sz="1200">
              <a:latin typeface="Rubik" panose="00000500000000000000" pitchFamily="2" charset="-79"/>
              <a:cs typeface="Rubik" panose="00000500000000000000" pitchFamily="2" charset="-79"/>
            </a:endParaRPr>
          </a:p>
          <a:p>
            <a:r>
              <a:rPr lang="en-US" sz="1200">
                <a:latin typeface="Rubik" panose="00000500000000000000" pitchFamily="2" charset="-79"/>
                <a:cs typeface="Rubik" panose="00000500000000000000" pitchFamily="2" charset="-79"/>
              </a:rPr>
              <a:t>Tips: Use the Date Range function if the listing is long.</a:t>
            </a:r>
            <a:endParaRPr lang="en-US" sz="120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DCFA07B-87DA-486C-814E-7EC8D90EEEAC}"/>
              </a:ext>
            </a:extLst>
          </p:cNvPr>
          <p:cNvSpPr/>
          <p:nvPr/>
        </p:nvSpPr>
        <p:spPr>
          <a:xfrm>
            <a:off x="8515350" y="3743325"/>
            <a:ext cx="847725" cy="771525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7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DFE2E437-C1CE-47B6-AEFA-2574B3F60275}"/>
              </a:ext>
            </a:extLst>
          </p:cNvPr>
          <p:cNvSpPr txBox="1"/>
          <p:nvPr/>
        </p:nvSpPr>
        <p:spPr>
          <a:xfrm>
            <a:off x="342115" y="192598"/>
            <a:ext cx="9275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SG" sz="2400" b="1" kern="0" dirty="0">
                <a:solidFill>
                  <a:prstClr val="black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HOW TO ADD NEW SUPPLIER USER ACCOUNT?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D6716DEF-156A-48F4-B83C-985E4B8D84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078" y="318421"/>
            <a:ext cx="1611707" cy="382035"/>
          </a:xfrm>
          <a:prstGeom prst="rect">
            <a:avLst/>
          </a:prstGeom>
        </p:spPr>
      </p:pic>
      <p:pic>
        <p:nvPicPr>
          <p:cNvPr id="55" name="Picture 54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C08894F0-AC56-49EE-839A-3ED47A06DC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11"/>
          <a:stretch/>
        </p:blipFill>
        <p:spPr>
          <a:xfrm>
            <a:off x="-17584" y="-20514"/>
            <a:ext cx="719399" cy="38203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974A2D2-43D7-4DD1-81F1-028B2293499D}"/>
              </a:ext>
            </a:extLst>
          </p:cNvPr>
          <p:cNvSpPr txBox="1"/>
          <p:nvPr/>
        </p:nvSpPr>
        <p:spPr>
          <a:xfrm>
            <a:off x="1281790" y="1318254"/>
            <a:ext cx="256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SG" sz="4000" b="1" dirty="0">
                <a:solidFill>
                  <a:schemeClr val="bg1"/>
                </a:solidFill>
                <a:latin typeface="Rubik" panose="00000500000000000000" pitchFamily="2" charset="-79"/>
                <a:cs typeface="Rubik" panose="00000500000000000000" pitchFamily="2" charset="-79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C63B4B-8322-44C1-B6D3-98B61915F510}"/>
              </a:ext>
            </a:extLst>
          </p:cNvPr>
          <p:cNvSpPr txBox="1"/>
          <p:nvPr/>
        </p:nvSpPr>
        <p:spPr>
          <a:xfrm>
            <a:off x="512215" y="694796"/>
            <a:ext cx="964875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Rubik" panose="00000500000000000000" pitchFamily="2" charset="-79"/>
                <a:cs typeface="Rubik" panose="00000500000000000000" pitchFamily="2" charset="-79"/>
              </a:rPr>
              <a:t>The Supplier may add new members to the </a:t>
            </a:r>
            <a:r>
              <a:rPr lang="en-US" sz="1200" dirty="0" err="1">
                <a:latin typeface="Rubik" panose="00000500000000000000" pitchFamily="2" charset="-79"/>
                <a:cs typeface="Rubik" panose="00000500000000000000" pitchFamily="2" charset="-79"/>
              </a:rPr>
              <a:t>Q.Vendor</a:t>
            </a:r>
            <a:r>
              <a:rPr lang="en-US" sz="1200" dirty="0">
                <a:latin typeface="Rubik" panose="00000500000000000000" pitchFamily="2" charset="-79"/>
                <a:cs typeface="Rubik" panose="00000500000000000000" pitchFamily="2" charset="-79"/>
              </a:rPr>
              <a:t>. On clicking [My Profile] followed by [Organization], the Organization details and member account would be shown on the page.</a:t>
            </a:r>
          </a:p>
          <a:p>
            <a:endParaRPr lang="en-US" sz="1200" dirty="0">
              <a:latin typeface="Rubik" panose="00000500000000000000" pitchFamily="2" charset="-79"/>
              <a:cs typeface="Rubik" panose="00000500000000000000" pitchFamily="2" charset="-79"/>
            </a:endParaRPr>
          </a:p>
          <a:p>
            <a:r>
              <a:rPr lang="en-US" sz="1200" dirty="0">
                <a:latin typeface="Rubik" panose="00000500000000000000" pitchFamily="2" charset="-79"/>
                <a:cs typeface="Rubik" panose="00000500000000000000" pitchFamily="2" charset="-79"/>
              </a:rPr>
              <a:t>To add New Supplier User account, click on [Add User] to input the Email Address and assign an Access Level before clicking [Add].</a:t>
            </a:r>
          </a:p>
          <a:p>
            <a:endParaRPr lang="en-US" sz="1200" dirty="0">
              <a:latin typeface="Rubik" panose="00000500000000000000" pitchFamily="2" charset="-79"/>
              <a:cs typeface="Rubik" panose="00000500000000000000" pitchFamily="2" charset="-79"/>
            </a:endParaRPr>
          </a:p>
          <a:p>
            <a:r>
              <a:rPr lang="en-US" sz="1200" dirty="0">
                <a:latin typeface="Rubik" panose="00000500000000000000" pitchFamily="2" charset="-79"/>
                <a:cs typeface="Rubik" panose="00000500000000000000" pitchFamily="2" charset="-79"/>
              </a:rPr>
              <a:t>Note: There are 2 Access Levels, namely Admin and Member Account. Admin Account is empowered to make changes to the organization details, whereas Member Account can only submit E-Invoices.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28B6BC-F6D5-4FDC-B173-125FF0D3BF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0235" y="4805804"/>
            <a:ext cx="2372056" cy="16194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B4829E-7342-4C12-8155-4A2742B04D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0948" y="2884705"/>
            <a:ext cx="7696200" cy="3540576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46455A2-476B-487F-A087-614B239EED3A}"/>
              </a:ext>
            </a:extLst>
          </p:cNvPr>
          <p:cNvSpPr/>
          <p:nvPr/>
        </p:nvSpPr>
        <p:spPr>
          <a:xfrm>
            <a:off x="6520722" y="5495593"/>
            <a:ext cx="873707" cy="314325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67D1226-6225-41A3-817F-D33FF62F4EA8}"/>
              </a:ext>
            </a:extLst>
          </p:cNvPr>
          <p:cNvSpPr/>
          <p:nvPr/>
        </p:nvSpPr>
        <p:spPr>
          <a:xfrm>
            <a:off x="10973685" y="3209382"/>
            <a:ext cx="847725" cy="247650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63FB151-44B8-4337-A31C-CB3F01C14BEA}"/>
              </a:ext>
            </a:extLst>
          </p:cNvPr>
          <p:cNvSpPr/>
          <p:nvPr/>
        </p:nvSpPr>
        <p:spPr>
          <a:xfrm>
            <a:off x="7835172" y="3490580"/>
            <a:ext cx="873707" cy="385763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C0B90397-6756-4FD9-8BBF-75BD41D41033}"/>
              </a:ext>
            </a:extLst>
          </p:cNvPr>
          <p:cNvSpPr/>
          <p:nvPr/>
        </p:nvSpPr>
        <p:spPr>
          <a:xfrm rot="10800000">
            <a:off x="3792291" y="6034752"/>
            <a:ext cx="3256207" cy="390525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F411AFC-8879-4EAC-9438-E8A884128828}"/>
              </a:ext>
            </a:extLst>
          </p:cNvPr>
          <p:cNvSpPr/>
          <p:nvPr/>
        </p:nvSpPr>
        <p:spPr>
          <a:xfrm rot="5400000">
            <a:off x="6748534" y="6026770"/>
            <a:ext cx="399903" cy="2000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942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52586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600" dirty="0" err="1" smtClean="0">
            <a:latin typeface="Rubik" panose="00000500000000000000" pitchFamily="2" charset="-79"/>
            <a:cs typeface="Rubik" panose="00000500000000000000" pitchFamily="2" charset="-79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03d6973-0c9e-423a-bf9d-30f42962dc7f" xsi:nil="true"/>
    <lcf76f155ced4ddcb4097134ff3c332f xmlns="5eda9a91-bae0-444f-941a-5fd9f056836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7ED21CB97AB24F89CB11EC92F3ECD2" ma:contentTypeVersion="15" ma:contentTypeDescription="Create a new document." ma:contentTypeScope="" ma:versionID="f8e10ad690a3ba733f51fa11d11d6837">
  <xsd:schema xmlns:xsd="http://www.w3.org/2001/XMLSchema" xmlns:xs="http://www.w3.org/2001/XMLSchema" xmlns:p="http://schemas.microsoft.com/office/2006/metadata/properties" xmlns:ns2="5eda9a91-bae0-444f-941a-5fd9f0568363" xmlns:ns3="903d6973-0c9e-423a-bf9d-30f42962dc7f" targetNamespace="http://schemas.microsoft.com/office/2006/metadata/properties" ma:root="true" ma:fieldsID="5d2be8da1f17364e3b7b188416a425dc" ns2:_="" ns3:_="">
    <xsd:import namespace="5eda9a91-bae0-444f-941a-5fd9f0568363"/>
    <xsd:import namespace="903d6973-0c9e-423a-bf9d-30f42962dc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da9a91-bae0-444f-941a-5fd9f05683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dfc3c67-d2f1-4b20-bf96-054b3531d1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3d6973-0c9e-423a-bf9d-30f42962dc7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22d45a1-7caa-4fc6-a61c-29732e22eff1}" ma:internalName="TaxCatchAll" ma:showField="CatchAllData" ma:web="903d6973-0c9e-423a-bf9d-30f42962dc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551026-196E-41AB-B7C6-5FBAEE0459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61C7F1F-1646-49BB-B3D0-8D20F2078E2F}">
  <ds:schemaRefs>
    <ds:schemaRef ds:uri="06629e45-504d-46be-a022-253076310504"/>
    <ds:schemaRef ds:uri="302614c7-2c7c-4885-b4d8-555f7dcbb6f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2CEDD38-94B9-4229-A7C0-C69C94B5FE5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459</Words>
  <Application>Microsoft Office PowerPoint</Application>
  <PresentationFormat>Widescreen</PresentationFormat>
  <Paragraphs>36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Abadi</vt:lpstr>
      <vt:lpstr>Calibri</vt:lpstr>
      <vt:lpstr>Rubik</vt:lpstr>
      <vt:lpstr>Rubik Medium</vt:lpstr>
      <vt:lpstr>Stabil Grotesk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Ernest Ong</dc:creator>
  <cp:lastModifiedBy>Catherina Oh</cp:lastModifiedBy>
  <cp:revision>3</cp:revision>
  <dcterms:created xsi:type="dcterms:W3CDTF">2020-11-23T04:20:38Z</dcterms:created>
  <dcterms:modified xsi:type="dcterms:W3CDTF">2022-02-10T14:48:56Z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0x010100F07ED21CB97AB24F89CB11EC92F3ECD2</vt:lpwstr>
  </property>
</Properties>
</file>