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308" r:id="rId5"/>
    <p:sldId id="2312" r:id="rId6"/>
    <p:sldId id="2314" r:id="rId7"/>
    <p:sldId id="2316" r:id="rId8"/>
    <p:sldId id="2331" r:id="rId9"/>
    <p:sldId id="2328" r:id="rId10"/>
    <p:sldId id="2334" r:id="rId11"/>
  </p:sldIdLst>
  <p:sldSz cx="12192000" cy="6858000"/>
  <p:notesSz cx="6858000" cy="9144000"/>
  <p:embeddedFontLst>
    <p:embeddedFont>
      <p:font typeface="Abadi" panose="020B060402010402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ubik" panose="00000500000000000000" pitchFamily="2" charset="-79"/>
      <p:regular r:id="rId18"/>
      <p:bold r:id="rId19"/>
      <p:italic r:id="rId20"/>
      <p:boldItalic r:id="rId21"/>
    </p:embeddedFont>
    <p:embeddedFont>
      <p:font typeface="Rubik Medium" panose="00000600000000000000" pitchFamily="2" charset="-79"/>
      <p:regular r:id="rId22"/>
      <p:italic r:id="rId23"/>
    </p:embeddedFont>
    <p:embeddedFont>
      <p:font typeface="Stabil Grotesk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4"/>
    <a:srgbClr val="323948"/>
    <a:srgbClr val="FF0000"/>
    <a:srgbClr val="0084EC"/>
    <a:srgbClr val="C66625"/>
    <a:srgbClr val="8C94A0"/>
    <a:srgbClr val="7CCBBF"/>
    <a:srgbClr val="AF6470"/>
    <a:srgbClr val="FFB203"/>
    <a:srgbClr val="FFB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71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anose="00000500000000000000" pitchFamily="2" charset="-79"/>
              </a:defRPr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anose="00000500000000000000" pitchFamily="2" charset="-79"/>
              </a:defRPr>
            </a:lvl1pPr>
          </a:lstStyle>
          <a:p>
            <a:fld id="{9C162AC0-25DD-4DC3-8A82-7684004BDA8E}" type="datetimeFigureOut">
              <a:rPr lang="en-SG" smtClean="0"/>
              <a:pPr/>
              <a:t>10/2/2022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anose="00000500000000000000" pitchFamily="2" charset="-79"/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anose="00000500000000000000" pitchFamily="2" charset="-79"/>
              </a:defRPr>
            </a:lvl1pPr>
          </a:lstStyle>
          <a:p>
            <a:fld id="{B91842B9-A081-4BE7-ABDD-CA6DB6D6D25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720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701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352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841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515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28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866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814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E636-8DF0-4A92-A8F5-535B94E9E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2BBE6-138B-40C3-879E-13756BC99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909C-D8A4-45D0-9222-35B53EFB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1EFF-C331-4A46-AED1-8A1D680C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639D-1D93-4D8B-BF26-5D5207E3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132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2187-1D1D-4073-96D1-EB016EE6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387"/>
            <a:ext cx="10515600" cy="1325563"/>
          </a:xfrm>
        </p:spPr>
        <p:txBody>
          <a:bodyPr/>
          <a:lstStyle>
            <a:lvl1pPr>
              <a:defRPr>
                <a:latin typeface="Stabil Grotesk Medium" panose="00000600000000000000" pitchFamily="50" charset="0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9B58-8711-40A6-93BC-7F695A15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512"/>
            <a:ext cx="10515600" cy="3979476"/>
          </a:xfrm>
        </p:spPr>
        <p:txBody>
          <a:bodyPr>
            <a:normAutofit/>
          </a:bodyPr>
          <a:lstStyle>
            <a:lvl1pPr>
              <a:defRPr sz="240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2000">
                <a:latin typeface="Rubik Medium" panose="00000600000000000000" pitchFamily="2" charset="-79"/>
                <a:cs typeface="Rubik Medium" panose="00000600000000000000" pitchFamily="2" charset="-79"/>
              </a:defRPr>
            </a:lvl2pPr>
            <a:lvl3pPr>
              <a:defRPr sz="1800">
                <a:latin typeface="Rubik Medium" panose="00000600000000000000" pitchFamily="2" charset="-79"/>
                <a:cs typeface="Rubik Medium" panose="00000600000000000000" pitchFamily="2" charset="-79"/>
              </a:defRPr>
            </a:lvl3pPr>
            <a:lvl4pPr>
              <a:defRPr sz="1600">
                <a:latin typeface="Rubik Medium" panose="00000600000000000000" pitchFamily="2" charset="-79"/>
                <a:cs typeface="Rubik Medium" panose="00000600000000000000" pitchFamily="2" charset="-79"/>
              </a:defRPr>
            </a:lvl4pPr>
            <a:lvl5pPr>
              <a:defRPr sz="1600">
                <a:latin typeface="Rubik Medium" panose="00000600000000000000" pitchFamily="2" charset="-79"/>
                <a:cs typeface="Rubik Medium" panose="00000600000000000000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B8E7-5269-4E6D-9BD6-50C41135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F957-567C-4EF0-BE71-B23CC390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15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523F-0EB5-4EA0-A32A-0F58F9F8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badi" panose="020B06040201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2505B-F168-42A2-87DD-74032730C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67DA-D29B-4033-BD80-264DA0E2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A89F-4FAC-4C9C-A602-787F3D1E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E13B-BA63-488C-BE3D-7391C273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B4A54E-59A6-4936-AF05-848468A78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97" y="6507754"/>
            <a:ext cx="1189789" cy="2137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0E384D-7E8B-4C53-B760-D691DF023CDC}"/>
              </a:ext>
            </a:extLst>
          </p:cNvPr>
          <p:cNvGrpSpPr/>
          <p:nvPr userDrawn="1"/>
        </p:nvGrpSpPr>
        <p:grpSpPr>
          <a:xfrm>
            <a:off x="5658430" y="136525"/>
            <a:ext cx="875139" cy="175060"/>
            <a:chOff x="8378082" y="3429000"/>
            <a:chExt cx="1169514" cy="23394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7BFAAF-C3AA-4FBC-A27D-2EF17F9677F6}"/>
                </a:ext>
              </a:extLst>
            </p:cNvPr>
            <p:cNvSpPr/>
            <p:nvPr/>
          </p:nvSpPr>
          <p:spPr>
            <a:xfrm>
              <a:off x="8378082" y="3429001"/>
              <a:ext cx="233945" cy="233945"/>
            </a:xfrm>
            <a:prstGeom prst="roundRect">
              <a:avLst/>
            </a:prstGeom>
            <a:solidFill>
              <a:srgbClr val="FFB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76A061E-9B78-496D-9073-FD98DD4480CE}"/>
                </a:ext>
              </a:extLst>
            </p:cNvPr>
            <p:cNvSpPr/>
            <p:nvPr/>
          </p:nvSpPr>
          <p:spPr>
            <a:xfrm>
              <a:off x="8845867" y="3429000"/>
              <a:ext cx="233945" cy="233945"/>
            </a:xfrm>
            <a:prstGeom prst="roundRect">
              <a:avLst/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BF23BB7-E879-4FAB-8679-0F73B80CD59C}"/>
                </a:ext>
              </a:extLst>
            </p:cNvPr>
            <p:cNvSpPr/>
            <p:nvPr/>
          </p:nvSpPr>
          <p:spPr>
            <a:xfrm>
              <a:off x="9313651" y="3429000"/>
              <a:ext cx="233945" cy="233945"/>
            </a:xfrm>
            <a:prstGeom prst="roundRect">
              <a:avLst/>
            </a:prstGeom>
            <a:solidFill>
              <a:srgbClr val="52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62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93C78-B4B9-43A5-BD46-22DA79F9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5AE0D-4784-4A3B-8902-E6E3A6E6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46D6521-6FB5-4F41-993B-36AC243C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387"/>
            <a:ext cx="10515600" cy="1325563"/>
          </a:xfrm>
        </p:spPr>
        <p:txBody>
          <a:bodyPr/>
          <a:lstStyle>
            <a:lvl1pPr>
              <a:defRPr>
                <a:latin typeface="Stabil Grotesk Medium" panose="00000600000000000000" pitchFamily="50" charset="0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5E73E-C35C-4510-8981-6CB76D2DE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97" y="6507754"/>
            <a:ext cx="1189789" cy="2137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05C4CAB-2365-4DDE-8FF4-C2D85415CCD1}"/>
              </a:ext>
            </a:extLst>
          </p:cNvPr>
          <p:cNvGrpSpPr/>
          <p:nvPr userDrawn="1"/>
        </p:nvGrpSpPr>
        <p:grpSpPr>
          <a:xfrm>
            <a:off x="5658430" y="136525"/>
            <a:ext cx="875139" cy="175060"/>
            <a:chOff x="8378082" y="3429000"/>
            <a:chExt cx="1169514" cy="23394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FEEC2F-AB6A-4A84-847C-D3A7FC9211DC}"/>
                </a:ext>
              </a:extLst>
            </p:cNvPr>
            <p:cNvSpPr/>
            <p:nvPr/>
          </p:nvSpPr>
          <p:spPr>
            <a:xfrm>
              <a:off x="8378082" y="3429001"/>
              <a:ext cx="233945" cy="233945"/>
            </a:xfrm>
            <a:prstGeom prst="roundRect">
              <a:avLst/>
            </a:prstGeom>
            <a:solidFill>
              <a:srgbClr val="FFB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7F0AB2A-BAF5-4C67-B263-890786E23033}"/>
                </a:ext>
              </a:extLst>
            </p:cNvPr>
            <p:cNvSpPr/>
            <p:nvPr/>
          </p:nvSpPr>
          <p:spPr>
            <a:xfrm>
              <a:off x="8845867" y="3429000"/>
              <a:ext cx="233945" cy="233945"/>
            </a:xfrm>
            <a:prstGeom prst="roundRect">
              <a:avLst/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79D6C4D-49C8-4E9C-8129-66237A7E92A8}"/>
                </a:ext>
              </a:extLst>
            </p:cNvPr>
            <p:cNvSpPr/>
            <p:nvPr/>
          </p:nvSpPr>
          <p:spPr>
            <a:xfrm>
              <a:off x="9313651" y="3429000"/>
              <a:ext cx="233945" cy="233945"/>
            </a:xfrm>
            <a:prstGeom prst="roundRect">
              <a:avLst/>
            </a:prstGeom>
            <a:solidFill>
              <a:srgbClr val="52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3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94A7F-2C3B-44C2-A5B9-01DDAE14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7A02-3B2E-4661-B824-C794433A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70C75-2750-4023-B281-1CF5156130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97" y="6507754"/>
            <a:ext cx="1189789" cy="2137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C5394C-A1C7-4682-B52E-A06013EBB6A9}"/>
              </a:ext>
            </a:extLst>
          </p:cNvPr>
          <p:cNvGrpSpPr/>
          <p:nvPr userDrawn="1"/>
        </p:nvGrpSpPr>
        <p:grpSpPr>
          <a:xfrm>
            <a:off x="5658430" y="136525"/>
            <a:ext cx="875139" cy="175060"/>
            <a:chOff x="8378082" y="3429000"/>
            <a:chExt cx="1169514" cy="2339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56C770-815E-4427-B47C-8103EA57F2FF}"/>
                </a:ext>
              </a:extLst>
            </p:cNvPr>
            <p:cNvSpPr/>
            <p:nvPr/>
          </p:nvSpPr>
          <p:spPr>
            <a:xfrm>
              <a:off x="8378082" y="3429001"/>
              <a:ext cx="233945" cy="233945"/>
            </a:xfrm>
            <a:prstGeom prst="roundRect">
              <a:avLst/>
            </a:prstGeom>
            <a:solidFill>
              <a:srgbClr val="FFB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BEEABF-0185-4E07-8E19-01E6A45768E3}"/>
                </a:ext>
              </a:extLst>
            </p:cNvPr>
            <p:cNvSpPr/>
            <p:nvPr/>
          </p:nvSpPr>
          <p:spPr>
            <a:xfrm>
              <a:off x="8845867" y="3429000"/>
              <a:ext cx="233945" cy="233945"/>
            </a:xfrm>
            <a:prstGeom prst="roundRect">
              <a:avLst/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B685E2-3EE8-480B-A4F9-C3B9B41A5EFE}"/>
                </a:ext>
              </a:extLst>
            </p:cNvPr>
            <p:cNvSpPr/>
            <p:nvPr/>
          </p:nvSpPr>
          <p:spPr>
            <a:xfrm>
              <a:off x="9313651" y="3429000"/>
              <a:ext cx="233945" cy="233945"/>
            </a:xfrm>
            <a:prstGeom prst="roundRect">
              <a:avLst/>
            </a:prstGeom>
            <a:solidFill>
              <a:srgbClr val="52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79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365C1-36A6-415C-95EC-301D2AAD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3611-8552-45B2-9F31-C3155A39C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CCA0-C0DD-4049-9114-03F828BB0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fld id="{59900E54-77DE-4156-8A2E-7D1A1D3137DD}" type="datetimeFigureOut">
              <a:rPr lang="en-SG" smtClean="0"/>
              <a:pPr/>
              <a:t>10/2/2022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1606-B309-4AB8-BC2A-1864741C7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4A42-0BBE-4BB2-A27D-C8DD43E4E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fld id="{BB6F584D-2280-4BE3-8640-91A5E412161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28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tabil Grotesk Medium" panose="00000600000000000000" pitchFamily="50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arenR"/>
        <a:defRPr sz="24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211159" y="130688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INVITE SUPPLIER TO SIGN UP Q.VENDOR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74A2D2-43D7-4DD1-81F1-028B2293499D}"/>
              </a:ext>
            </a:extLst>
          </p:cNvPr>
          <p:cNvSpPr txBox="1"/>
          <p:nvPr/>
        </p:nvSpPr>
        <p:spPr>
          <a:xfrm>
            <a:off x="1234898" y="1082490"/>
            <a:ext cx="256770" cy="59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40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03A0B-80AD-4920-898C-A202C7E12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4" y="1342200"/>
            <a:ext cx="8656881" cy="435549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603EC9-07B9-4C92-BA74-0018DDAEC0B6}"/>
              </a:ext>
            </a:extLst>
          </p:cNvPr>
          <p:cNvSpPr txBox="1"/>
          <p:nvPr/>
        </p:nvSpPr>
        <p:spPr>
          <a:xfrm>
            <a:off x="211159" y="674889"/>
            <a:ext cx="977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Rubik" panose="00000500000000000000" pitchFamily="2" charset="-79"/>
                <a:cs typeface="Rubik" panose="00000500000000000000" pitchFamily="2" charset="-79"/>
              </a:rPr>
              <a:t>Log into </a:t>
            </a:r>
            <a:r>
              <a:rPr lang="en-US" sz="16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600" dirty="0"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Rubik" panose="00000500000000000000" pitchFamily="2" charset="-79"/>
                <a:cs typeface="Rubik" panose="00000500000000000000" pitchFamily="2" charset="-79"/>
              </a:rPr>
              <a:t>Under the Vendors Module, the registered Vendor’s names and Status are shown in the listing.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B4B6C7-B064-4491-9128-07C69969255D}"/>
              </a:ext>
            </a:extLst>
          </p:cNvPr>
          <p:cNvSpPr/>
          <p:nvPr/>
        </p:nvSpPr>
        <p:spPr>
          <a:xfrm>
            <a:off x="6149515" y="1397109"/>
            <a:ext cx="505013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9B2148-A7AA-45A1-ACD6-1DC8D9A0F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464" y="1201347"/>
            <a:ext cx="4884890" cy="284702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D9E49-E542-4AFF-8D19-B84693386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56" y="1201347"/>
            <a:ext cx="5634421" cy="284702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D37781A-B793-4617-97CB-4D7AC860C9BA}"/>
              </a:ext>
            </a:extLst>
          </p:cNvPr>
          <p:cNvSpPr/>
          <p:nvPr/>
        </p:nvSpPr>
        <p:spPr>
          <a:xfrm>
            <a:off x="6049108" y="2069995"/>
            <a:ext cx="476250" cy="3905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63178-2295-4506-AB17-47E85B462D17}"/>
              </a:ext>
            </a:extLst>
          </p:cNvPr>
          <p:cNvSpPr txBox="1"/>
          <p:nvPr/>
        </p:nvSpPr>
        <p:spPr>
          <a:xfrm>
            <a:off x="291597" y="238791"/>
            <a:ext cx="930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Rubik" panose="00000500000000000000" pitchFamily="2" charset="-79"/>
                <a:cs typeface="Rubik" panose="00000500000000000000" pitchFamily="2" charset="-79"/>
              </a:rPr>
              <a:t>To invite a Vendor to join </a:t>
            </a:r>
            <a:r>
              <a:rPr lang="en-US" sz="1600" b="1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600" b="1" dirty="0">
                <a:latin typeface="Rubik" panose="00000500000000000000" pitchFamily="2" charset="-79"/>
                <a:cs typeface="Rubik" panose="00000500000000000000" pitchFamily="2" charset="-79"/>
              </a:rPr>
              <a:t>, click on the [Invite] to pop-up a page. </a:t>
            </a:r>
          </a:p>
          <a:p>
            <a:pPr algn="l"/>
            <a:r>
              <a:rPr lang="en-US" sz="1600" dirty="0">
                <a:latin typeface="Rubik" panose="00000500000000000000" pitchFamily="2" charset="-79"/>
                <a:cs typeface="Rubik" panose="00000500000000000000" pitchFamily="2" charset="-79"/>
              </a:rPr>
              <a:t>After specifying the Name &amp; E-mail address of the Vendor, click on [Invite] to send the email invitation.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C66D11-5DEB-4538-A5C0-26A855A877FA}"/>
              </a:ext>
            </a:extLst>
          </p:cNvPr>
          <p:cNvSpPr/>
          <p:nvPr/>
        </p:nvSpPr>
        <p:spPr>
          <a:xfrm>
            <a:off x="4566139" y="1890415"/>
            <a:ext cx="1264138" cy="4542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74A2D2-43D7-4DD1-81F1-028B2293499D}"/>
              </a:ext>
            </a:extLst>
          </p:cNvPr>
          <p:cNvSpPr txBox="1"/>
          <p:nvPr/>
        </p:nvSpPr>
        <p:spPr>
          <a:xfrm>
            <a:off x="1253215" y="1318254"/>
            <a:ext cx="25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40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1CC31-DF93-44BD-B048-1E0D6128B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" y="3300570"/>
            <a:ext cx="7886911" cy="235917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AAA192-A620-44B2-BE13-1D5F84E2260A}"/>
              </a:ext>
            </a:extLst>
          </p:cNvPr>
          <p:cNvSpPr txBox="1"/>
          <p:nvPr/>
        </p:nvSpPr>
        <p:spPr>
          <a:xfrm>
            <a:off x="217859" y="210987"/>
            <a:ext cx="96487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Once a Suppliers had self-registered successfully, you can click on the Vendor listing line item to review the detailed Supplier info. To remove a particular Supplier, simply click on  [Delete].</a:t>
            </a:r>
            <a:endParaRPr lang="en-US" sz="1400" dirty="0"/>
          </a:p>
          <a:p>
            <a:b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Note: The Supplier information would automatically sync with the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Q.Finance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 Supplier Module. </a:t>
            </a:r>
          </a:p>
          <a:p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Deleted Supplier would auto Inactivate the Supplier record in the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Q.Finance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992F5-AE52-4F02-B6AD-4F0D7205A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53" y="1468788"/>
            <a:ext cx="7873793" cy="164857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E9A30454-09DC-4D91-8729-BB92A249D214}"/>
              </a:ext>
            </a:extLst>
          </p:cNvPr>
          <p:cNvSpPr/>
          <p:nvPr/>
        </p:nvSpPr>
        <p:spPr>
          <a:xfrm rot="10800000">
            <a:off x="8689915" y="3509228"/>
            <a:ext cx="476250" cy="3905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DF532-D255-4D23-A019-A7F673B136A3}"/>
              </a:ext>
            </a:extLst>
          </p:cNvPr>
          <p:cNvSpPr/>
          <p:nvPr/>
        </p:nvSpPr>
        <p:spPr>
          <a:xfrm>
            <a:off x="8689915" y="1895032"/>
            <a:ext cx="476250" cy="209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2E4F45-4224-46C8-B5E5-8FAAC2B90B54}"/>
              </a:ext>
            </a:extLst>
          </p:cNvPr>
          <p:cNvSpPr/>
          <p:nvPr/>
        </p:nvSpPr>
        <p:spPr>
          <a:xfrm rot="5400000">
            <a:off x="8213810" y="2738796"/>
            <a:ext cx="1904708" cy="217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0C726F-A7EA-4FC3-87A3-F743EDF962B3}"/>
              </a:ext>
            </a:extLst>
          </p:cNvPr>
          <p:cNvSpPr/>
          <p:nvPr/>
        </p:nvSpPr>
        <p:spPr>
          <a:xfrm>
            <a:off x="7636652" y="5412095"/>
            <a:ext cx="845743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0E0864-25D0-403B-97EA-C966F69C00B3}"/>
              </a:ext>
            </a:extLst>
          </p:cNvPr>
          <p:cNvSpPr/>
          <p:nvPr/>
        </p:nvSpPr>
        <p:spPr>
          <a:xfrm>
            <a:off x="475251" y="2409382"/>
            <a:ext cx="7746045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323458" y="170503"/>
            <a:ext cx="101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C3. HOW TO VERIFY E-INVOICES @ Q.VENDOR?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E6BD97-25EF-497A-BFFA-01192667DAD7}"/>
              </a:ext>
            </a:extLst>
          </p:cNvPr>
          <p:cNvSpPr txBox="1"/>
          <p:nvPr/>
        </p:nvSpPr>
        <p:spPr>
          <a:xfrm>
            <a:off x="323459" y="717933"/>
            <a:ext cx="96567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Upon logging into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, you can see a list of Received Invoices. The listing categories are Date,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, Invoice No., Total Amount and Status.</a:t>
            </a:r>
          </a:p>
          <a:p>
            <a:pPr algn="l"/>
            <a:endParaRPr lang="en-US" sz="14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Note: You can setup multiple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 accounts, e.g., each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 Account can be a MCST. And the status are Processing, Accepted or Rejected.</a:t>
            </a:r>
          </a:p>
          <a:p>
            <a:pPr algn="l"/>
            <a:endParaRPr lang="en-US" sz="14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The User clicks on each invoice line item to view the invoice details.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775EA-7458-4F84-BFDC-1BDD0F4BF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96" y="2513752"/>
            <a:ext cx="8820150" cy="202587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F7C0F-81B2-4A48-B14A-FE1D2EFDD7D5}"/>
              </a:ext>
            </a:extLst>
          </p:cNvPr>
          <p:cNvSpPr/>
          <p:nvPr/>
        </p:nvSpPr>
        <p:spPr>
          <a:xfrm>
            <a:off x="5773290" y="2558861"/>
            <a:ext cx="438150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C603EB-D7AE-4174-90CD-983F20482459}"/>
              </a:ext>
            </a:extLst>
          </p:cNvPr>
          <p:cNvSpPr/>
          <p:nvPr/>
        </p:nvSpPr>
        <p:spPr>
          <a:xfrm>
            <a:off x="610740" y="3562662"/>
            <a:ext cx="8210550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2295AB-5E3D-4D1C-8D6B-7D940D5F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1709921"/>
            <a:ext cx="8315325" cy="380754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E6BD97-25EF-497A-BFFA-01192667DAD7}"/>
              </a:ext>
            </a:extLst>
          </p:cNvPr>
          <p:cNvSpPr txBox="1"/>
          <p:nvPr/>
        </p:nvSpPr>
        <p:spPr>
          <a:xfrm>
            <a:off x="342115" y="454234"/>
            <a:ext cx="9776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Click on the desired Invoice line item to view the invoice details.</a:t>
            </a:r>
          </a:p>
          <a:p>
            <a:pPr algn="l"/>
            <a:endParaRPr lang="en-US" sz="14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After verifying the invoice details and the attached documents, click on [Accept] or [Reject], where the status is updated accordingly.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F7C0F-81B2-4A48-B14A-FE1D2EFDD7D5}"/>
              </a:ext>
            </a:extLst>
          </p:cNvPr>
          <p:cNvSpPr/>
          <p:nvPr/>
        </p:nvSpPr>
        <p:spPr>
          <a:xfrm>
            <a:off x="7326963" y="1760364"/>
            <a:ext cx="859774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C603EB-D7AE-4174-90CD-983F20482459}"/>
              </a:ext>
            </a:extLst>
          </p:cNvPr>
          <p:cNvSpPr/>
          <p:nvPr/>
        </p:nvSpPr>
        <p:spPr>
          <a:xfrm>
            <a:off x="2633662" y="2592789"/>
            <a:ext cx="5476876" cy="2857500"/>
          </a:xfrm>
          <a:prstGeom prst="roundRect">
            <a:avLst>
              <a:gd name="adj" fmla="val 6571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342115" y="170503"/>
            <a:ext cx="101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VERIFY E-INVOICES @ Q.FINANCE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E6BD97-25EF-497A-BFFA-01192667DAD7}"/>
              </a:ext>
            </a:extLst>
          </p:cNvPr>
          <p:cNvSpPr txBox="1"/>
          <p:nvPr/>
        </p:nvSpPr>
        <p:spPr>
          <a:xfrm>
            <a:off x="426197" y="810182"/>
            <a:ext cx="9776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Once the E-Invoice is verified and accepted at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, the E-invoice would flow to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Q.Finance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 for the finance personnel verification. </a:t>
            </a:r>
            <a:b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</a:br>
            <a:b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At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Q.Finance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, the accounts user clicks on [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Qommunity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 Supplier Invoice] to view the list of E-Invoice that needs verification.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4032E-F42C-430E-A223-F25B4716A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224" y="2199147"/>
            <a:ext cx="7803008" cy="384867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E6F287-4BE4-49E3-A827-1488FABB150C}"/>
              </a:ext>
            </a:extLst>
          </p:cNvPr>
          <p:cNvSpPr/>
          <p:nvPr/>
        </p:nvSpPr>
        <p:spPr>
          <a:xfrm>
            <a:off x="2676525" y="3945944"/>
            <a:ext cx="847725" cy="247650"/>
          </a:xfrm>
          <a:prstGeom prst="roundRect">
            <a:avLst/>
          </a:prstGeom>
          <a:noFill/>
          <a:ln w="190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E6BD97-25EF-497A-BFFA-01192667DAD7}"/>
              </a:ext>
            </a:extLst>
          </p:cNvPr>
          <p:cNvSpPr txBox="1"/>
          <p:nvPr/>
        </p:nvSpPr>
        <p:spPr>
          <a:xfrm>
            <a:off x="512215" y="473370"/>
            <a:ext cx="9776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The account user clicks on the desired Invoice line item to view the invoice details.</a:t>
            </a:r>
          </a:p>
          <a:p>
            <a:pPr algn="l"/>
            <a:endParaRPr lang="en-US" sz="14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After verifying the invoice details and the attached documents, the user defines the Account Code and click on [Accept] or [Reject], where the status is updated accordingly.</a:t>
            </a:r>
          </a:p>
          <a:p>
            <a:pPr algn="l"/>
            <a:endParaRPr lang="en-US" sz="14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algn="l"/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For accepted invoice, a Supplier Invoice shall be automatically created in </a:t>
            </a:r>
            <a:r>
              <a:rPr lang="en-US" sz="1400" dirty="0" err="1">
                <a:latin typeface="Rubik" panose="00000500000000000000" pitchFamily="2" charset="-79"/>
                <a:cs typeface="Rubik" panose="00000500000000000000" pitchFamily="2" charset="-79"/>
              </a:rPr>
              <a:t>Q.Finance</a:t>
            </a:r>
            <a:r>
              <a:rPr lang="en-US" sz="1400" dirty="0">
                <a:latin typeface="Rubik" panose="00000500000000000000" pitchFamily="2" charset="-79"/>
                <a:cs typeface="Rubik" panose="00000500000000000000" pitchFamily="2" charset="-79"/>
              </a:rPr>
              <a:t> for payment processing.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0DB410-C4C9-40E9-B887-832AC8DD7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671" y="2198538"/>
            <a:ext cx="7803008" cy="384867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8462D1-9860-4E1B-AE6F-1070326E09D1}"/>
              </a:ext>
            </a:extLst>
          </p:cNvPr>
          <p:cNvSpPr/>
          <p:nvPr/>
        </p:nvSpPr>
        <p:spPr>
          <a:xfrm>
            <a:off x="1509346" y="3863623"/>
            <a:ext cx="847725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3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2586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>
            <a:latin typeface="Rubik" panose="00000500000000000000" pitchFamily="2" charset="-79"/>
            <a:cs typeface="Rubik" panose="00000500000000000000" pitchFamily="2" charset="-79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ED21CB97AB24F89CB11EC92F3ECD2" ma:contentTypeVersion="15" ma:contentTypeDescription="Create a new document." ma:contentTypeScope="" ma:versionID="f8e10ad690a3ba733f51fa11d11d6837">
  <xsd:schema xmlns:xsd="http://www.w3.org/2001/XMLSchema" xmlns:xs="http://www.w3.org/2001/XMLSchema" xmlns:p="http://schemas.microsoft.com/office/2006/metadata/properties" xmlns:ns2="5eda9a91-bae0-444f-941a-5fd9f0568363" xmlns:ns3="903d6973-0c9e-423a-bf9d-30f42962dc7f" targetNamespace="http://schemas.microsoft.com/office/2006/metadata/properties" ma:root="true" ma:fieldsID="5d2be8da1f17364e3b7b188416a425dc" ns2:_="" ns3:_="">
    <xsd:import namespace="5eda9a91-bae0-444f-941a-5fd9f0568363"/>
    <xsd:import namespace="903d6973-0c9e-423a-bf9d-30f42962d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9a91-bae0-444f-941a-5fd9f0568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dfc3c67-d2f1-4b20-bf96-054b3531d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6973-0c9e-423a-bf9d-30f42962d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22d45a1-7caa-4fc6-a61c-29732e22eff1}" ma:internalName="TaxCatchAll" ma:showField="CatchAllData" ma:web="903d6973-0c9e-423a-bf9d-30f42962d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3d6973-0c9e-423a-bf9d-30f42962dc7f" xsi:nil="true"/>
    <lcf76f155ced4ddcb4097134ff3c332f xmlns="5eda9a91-bae0-444f-941a-5fd9f05683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B55E58-3B81-4610-8153-E4A592E526EF}"/>
</file>

<file path=customXml/itemProps2.xml><?xml version="1.0" encoding="utf-8"?>
<ds:datastoreItem xmlns:ds="http://schemas.openxmlformats.org/officeDocument/2006/customXml" ds:itemID="{47551026-196E-41AB-B7C6-5FBAEE045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C7F1F-1646-49BB-B3D0-8D20F2078E2F}">
  <ds:schemaRefs>
    <ds:schemaRef ds:uri="06629e45-504d-46be-a022-253076310504"/>
    <ds:schemaRef ds:uri="302614c7-2c7c-4885-b4d8-555f7dcbb6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Rubik</vt:lpstr>
      <vt:lpstr>Abadi</vt:lpstr>
      <vt:lpstr>Arial</vt:lpstr>
      <vt:lpstr>Calibri</vt:lpstr>
      <vt:lpstr>Rubik Medium</vt:lpstr>
      <vt:lpstr>Stabil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 Ong</dc:creator>
  <cp:lastModifiedBy>Catherina Oh</cp:lastModifiedBy>
  <cp:revision>3</cp:revision>
  <dcterms:created xsi:type="dcterms:W3CDTF">2020-11-23T04:20:38Z</dcterms:created>
  <dcterms:modified xsi:type="dcterms:W3CDTF">2022-02-10T14:42:04Z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0x010100F07ED21CB97AB24F89CB11EC92F3ECD2</vt:lpwstr>
  </property>
</Properties>
</file>